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5A_D234ADE0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59_1BA7D801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modernComment_15B_93272757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5C_FAB5408.xml" ContentType="application/vnd.ms-powerpoint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44"/>
  </p:notesMasterIdLst>
  <p:sldIdLst>
    <p:sldId id="256" r:id="rId5"/>
    <p:sldId id="331" r:id="rId6"/>
    <p:sldId id="257" r:id="rId7"/>
    <p:sldId id="260" r:id="rId8"/>
    <p:sldId id="277" r:id="rId9"/>
    <p:sldId id="309" r:id="rId10"/>
    <p:sldId id="343" r:id="rId11"/>
    <p:sldId id="338" r:id="rId12"/>
    <p:sldId id="297" r:id="rId13"/>
    <p:sldId id="336" r:id="rId14"/>
    <p:sldId id="298" r:id="rId15"/>
    <p:sldId id="315" r:id="rId16"/>
    <p:sldId id="299" r:id="rId17"/>
    <p:sldId id="335" r:id="rId18"/>
    <p:sldId id="278" r:id="rId19"/>
    <p:sldId id="301" r:id="rId20"/>
    <p:sldId id="318" r:id="rId21"/>
    <p:sldId id="304" r:id="rId22"/>
    <p:sldId id="322" r:id="rId23"/>
    <p:sldId id="337" r:id="rId24"/>
    <p:sldId id="306" r:id="rId25"/>
    <p:sldId id="333" r:id="rId26"/>
    <p:sldId id="307" r:id="rId27"/>
    <p:sldId id="346" r:id="rId28"/>
    <p:sldId id="308" r:id="rId29"/>
    <p:sldId id="345" r:id="rId30"/>
    <p:sldId id="339" r:id="rId31"/>
    <p:sldId id="310" r:id="rId32"/>
    <p:sldId id="347" r:id="rId33"/>
    <p:sldId id="311" r:id="rId34"/>
    <p:sldId id="328" r:id="rId35"/>
    <p:sldId id="341" r:id="rId36"/>
    <p:sldId id="312" r:id="rId37"/>
    <p:sldId id="348" r:id="rId38"/>
    <p:sldId id="313" r:id="rId39"/>
    <p:sldId id="296" r:id="rId40"/>
    <p:sldId id="342" r:id="rId41"/>
    <p:sldId id="262" r:id="rId42"/>
    <p:sldId id="26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62164F-94C8-D629-CA11-2F1E88B234FE}" name="JUSTIN WONG JUIN HNG" initials="JWJH" userId="JUSTIN WONG JUIN HNG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49" autoAdjust="0"/>
  </p:normalViewPr>
  <p:slideViewPr>
    <p:cSldViewPr snapToGrid="0">
      <p:cViewPr varScale="1">
        <p:scale>
          <a:sx n="117" d="100"/>
          <a:sy n="117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159_1BA7D8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2205CE-6CBD-4ACA-A6E8-DA7C41E54CCA}" authorId="{C762164F-94C8-D629-CA11-2F1E88B234FE}" created="2022-02-14T11:23:06.623">
    <pc:sldMkLst xmlns:pc="http://schemas.microsoft.com/office/powerpoint/2013/main/command">
      <pc:docMk/>
      <pc:sldMk cId="463984641" sldId="345"/>
    </pc:sldMkLst>
    <p188:txBody>
      <a:bodyPr/>
      <a:lstStyle/>
      <a:p>
        <a:r>
          <a:rPr lang="en-GB"/>
          <a:t>since jan and dec have the highest parcentage difference from the previous month, this suggests  fuel prices during these periods are incredibly inconsistent.
</a:t>
        </a:r>
      </a:p>
    </p188:txBody>
  </p188:cm>
</p188:cmLst>
</file>

<file path=ppt/comments/modernComment_15A_D234AD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09A2CD-4F9C-4DA9-9A3D-30EC89209CFC}" authorId="{C762164F-94C8-D629-CA11-2F1E88B234FE}" created="2022-02-14T11:19:46.1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26667744" sldId="346"/>
      <ac:picMk id="12" creationId="{A658FA38-D90F-4298-BEED-0E89CD7B7CF1}"/>
    </ac:deMkLst>
    <p188:txBody>
      <a:bodyPr/>
      <a:lstStyle/>
      <a:p>
        <a:r>
          <a:rPr lang="en-GB"/>
          <a:t>more frequent and larger maximums as fuel prices begin to increase
</a:t>
        </a:r>
      </a:p>
    </p188:txBody>
  </p188:cm>
</p188:cmLst>
</file>

<file path=ppt/comments/modernComment_15B_932727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D388F10-E458-41D7-8630-925A76E67386}" authorId="{C762164F-94C8-D629-CA11-2F1E88B234FE}" created="2022-02-14T11:23:06.623">
    <pc:sldMkLst xmlns:pc="http://schemas.microsoft.com/office/powerpoint/2013/main/command">
      <pc:docMk/>
      <pc:sldMk cId="463984641" sldId="345"/>
    </pc:sldMkLst>
    <p188:txBody>
      <a:bodyPr/>
      <a:lstStyle/>
      <a:p>
        <a:r>
          <a:rPr lang="en-GB"/>
          <a:t>since jan and dec have the highest parcentage difference from the previous month, this suggests  fuel prices during these periods are incredibly inconsistent.
</a:t>
        </a:r>
      </a:p>
    </p188:txBody>
  </p188:cm>
</p188:cmLst>
</file>

<file path=ppt/comments/modernComment_15C_FAB54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F829E1-B54F-4395-9F3D-09FCB0D71CE1}" authorId="{C762164F-94C8-D629-CA11-2F1E88B234FE}" created="2022-02-14T11:23:06.623">
    <pc:sldMkLst xmlns:pc="http://schemas.microsoft.com/office/powerpoint/2013/main/command">
      <pc:docMk/>
      <pc:sldMk cId="463984641" sldId="345"/>
    </pc:sldMkLst>
    <p188:txBody>
      <a:bodyPr/>
      <a:lstStyle/>
      <a:p>
        <a:r>
          <a:rPr lang="en-GB"/>
          <a:t>since jan and dec have the highest parcentage difference from the previous month, this suggests  fuel prices during these periods are incredibly inconsistent.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6888A-D19F-4776-952A-BDCB4ED607D2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72D7CEC-F340-4995-8BEB-1311A17094F1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What road facilities am I provided with as a car buyer?</a:t>
          </a:r>
        </a:p>
      </dgm:t>
    </dgm:pt>
    <dgm:pt modelId="{32B05D2C-BBF7-40A8-8BAB-28EC86B2ABDE}" type="parTrans" cxnId="{5C2A0631-610A-4618-AE62-74B30CE84028}">
      <dgm:prSet/>
      <dgm:spPr/>
      <dgm:t>
        <a:bodyPr/>
        <a:lstStyle/>
        <a:p>
          <a:endParaRPr lang="en-US"/>
        </a:p>
      </dgm:t>
    </dgm:pt>
    <dgm:pt modelId="{2757D8D8-974A-4CF2-BCCF-539B365C3C2A}" type="sibTrans" cxnId="{5C2A0631-610A-4618-AE62-74B30CE84028}">
      <dgm:prSet/>
      <dgm:spPr/>
      <dgm:t>
        <a:bodyPr/>
        <a:lstStyle/>
        <a:p>
          <a:endParaRPr lang="en-US"/>
        </a:p>
      </dgm:t>
    </dgm:pt>
    <dgm:pt modelId="{674A0229-2695-4054-853C-BA3A5ACF552D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How much are average fuel </a:t>
          </a:r>
          <a:r>
            <a:rPr lang="en-US">
              <a:solidFill>
                <a:schemeClr val="bg2">
                  <a:lumMod val="25000"/>
                </a:schemeClr>
              </a:solidFill>
            </a:rPr>
            <a:t>prices?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90905FD2-09C9-42FC-9A1E-26C9F61019BB}" type="parTrans" cxnId="{82104CC5-85BE-4592-9AB4-2A0C0792B611}">
      <dgm:prSet/>
      <dgm:spPr/>
      <dgm:t>
        <a:bodyPr/>
        <a:lstStyle/>
        <a:p>
          <a:endParaRPr lang="en-US"/>
        </a:p>
      </dgm:t>
    </dgm:pt>
    <dgm:pt modelId="{E5F9DF66-8E1A-439B-B3D4-D245BF65AC75}" type="sibTrans" cxnId="{82104CC5-85BE-4592-9AB4-2A0C0792B611}">
      <dgm:prSet/>
      <dgm:spPr/>
      <dgm:t>
        <a:bodyPr/>
        <a:lstStyle/>
        <a:p>
          <a:endParaRPr lang="en-US"/>
        </a:p>
      </dgm:t>
    </dgm:pt>
    <dgm:pt modelId="{F33E6854-17B6-4569-9844-D3E650B398F9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After I’m done driving, where do I park my car?</a:t>
          </a:r>
        </a:p>
      </dgm:t>
    </dgm:pt>
    <dgm:pt modelId="{565D818D-A30C-4EBF-8C47-674F3B043E58}" type="parTrans" cxnId="{C23A92CC-ED67-4E48-B59B-4544B4ACD3CE}">
      <dgm:prSet/>
      <dgm:spPr/>
      <dgm:t>
        <a:bodyPr/>
        <a:lstStyle/>
        <a:p>
          <a:endParaRPr lang="en-US"/>
        </a:p>
      </dgm:t>
    </dgm:pt>
    <dgm:pt modelId="{71A229E4-49B4-42D3-9AEC-E49C0C3BE80B}" type="sibTrans" cxnId="{C23A92CC-ED67-4E48-B59B-4544B4ACD3CE}">
      <dgm:prSet/>
      <dgm:spPr/>
      <dgm:t>
        <a:bodyPr/>
        <a:lstStyle/>
        <a:p>
          <a:endParaRPr lang="en-US"/>
        </a:p>
      </dgm:t>
    </dgm:pt>
    <dgm:pt modelId="{EA4029CE-B6E8-46B8-97C2-BE0A6E387069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What are the most popular brand of cars sold and their respective models? How much do I have to pay for COE?</a:t>
          </a:r>
        </a:p>
      </dgm:t>
    </dgm:pt>
    <dgm:pt modelId="{45B960EA-2775-4EE2-8F68-BE6DAD130382}" type="parTrans" cxnId="{4960865E-23DA-47E2-BAA3-C8EB5897CC80}">
      <dgm:prSet/>
      <dgm:spPr/>
      <dgm:t>
        <a:bodyPr/>
        <a:lstStyle/>
        <a:p>
          <a:endParaRPr lang="en-US"/>
        </a:p>
      </dgm:t>
    </dgm:pt>
    <dgm:pt modelId="{9F1FCE0D-6AEC-41F4-8E94-96ADE700F8EA}" type="sibTrans" cxnId="{4960865E-23DA-47E2-BAA3-C8EB5897CC80}">
      <dgm:prSet/>
      <dgm:spPr/>
      <dgm:t>
        <a:bodyPr/>
        <a:lstStyle/>
        <a:p>
          <a:endParaRPr lang="en-US"/>
        </a:p>
      </dgm:t>
    </dgm:pt>
    <dgm:pt modelId="{2EA64D20-39A2-4B1A-9C3D-4BF47A5D9C0E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What are the most common accidents? If I get into an accident, what are the average vehicle insurance prices</a:t>
          </a:r>
        </a:p>
      </dgm:t>
    </dgm:pt>
    <dgm:pt modelId="{8561FEB0-ADDF-4FB2-BC37-18344D1A8F06}" type="sibTrans" cxnId="{0C3E5666-C172-46CF-A918-E3BE2F891D08}">
      <dgm:prSet/>
      <dgm:spPr/>
      <dgm:t>
        <a:bodyPr/>
        <a:lstStyle/>
        <a:p>
          <a:endParaRPr lang="en-US"/>
        </a:p>
      </dgm:t>
    </dgm:pt>
    <dgm:pt modelId="{8A3E3F1D-2CBD-4F76-A500-95EF4F82C0F3}" type="parTrans" cxnId="{0C3E5666-C172-46CF-A918-E3BE2F891D08}">
      <dgm:prSet/>
      <dgm:spPr/>
      <dgm:t>
        <a:bodyPr/>
        <a:lstStyle/>
        <a:p>
          <a:endParaRPr lang="en-US"/>
        </a:p>
      </dgm:t>
    </dgm:pt>
    <dgm:pt modelId="{F61160FA-E46A-47FC-8161-71D941BF0B9C}" type="pres">
      <dgm:prSet presAssocID="{30A6888A-D19F-4776-952A-BDCB4ED607D2}" presName="Name0" presStyleCnt="0">
        <dgm:presLayoutVars>
          <dgm:chMax val="7"/>
          <dgm:chPref val="7"/>
          <dgm:dir/>
        </dgm:presLayoutVars>
      </dgm:prSet>
      <dgm:spPr/>
    </dgm:pt>
    <dgm:pt modelId="{F7E4A8C7-D6FA-4637-9519-732C60E52FAD}" type="pres">
      <dgm:prSet presAssocID="{30A6888A-D19F-4776-952A-BDCB4ED607D2}" presName="Name1" presStyleCnt="0"/>
      <dgm:spPr/>
    </dgm:pt>
    <dgm:pt modelId="{36E028C8-4E1B-4907-9C70-68372ADA4BE5}" type="pres">
      <dgm:prSet presAssocID="{30A6888A-D19F-4776-952A-BDCB4ED607D2}" presName="cycle" presStyleCnt="0"/>
      <dgm:spPr/>
    </dgm:pt>
    <dgm:pt modelId="{80888CA2-5AAC-4A10-97D9-A1C68D2A0D3A}" type="pres">
      <dgm:prSet presAssocID="{30A6888A-D19F-4776-952A-BDCB4ED607D2}" presName="srcNode" presStyleLbl="node1" presStyleIdx="0" presStyleCnt="5"/>
      <dgm:spPr/>
    </dgm:pt>
    <dgm:pt modelId="{B1718283-507A-46CA-9BEC-9BFF3BAE5BDA}" type="pres">
      <dgm:prSet presAssocID="{30A6888A-D19F-4776-952A-BDCB4ED607D2}" presName="conn" presStyleLbl="parChTrans1D2" presStyleIdx="0" presStyleCnt="1"/>
      <dgm:spPr/>
    </dgm:pt>
    <dgm:pt modelId="{C96FEB58-541F-4634-B167-44A4AC591CAA}" type="pres">
      <dgm:prSet presAssocID="{30A6888A-D19F-4776-952A-BDCB4ED607D2}" presName="extraNode" presStyleLbl="node1" presStyleIdx="0" presStyleCnt="5"/>
      <dgm:spPr/>
    </dgm:pt>
    <dgm:pt modelId="{EB6E8897-A7D9-4D13-96C6-35D88B77604D}" type="pres">
      <dgm:prSet presAssocID="{30A6888A-D19F-4776-952A-BDCB4ED607D2}" presName="dstNode" presStyleLbl="node1" presStyleIdx="0" presStyleCnt="5"/>
      <dgm:spPr/>
    </dgm:pt>
    <dgm:pt modelId="{DF3AD746-7FE7-432B-9817-63B7C8B93E86}" type="pres">
      <dgm:prSet presAssocID="{EA4029CE-B6E8-46B8-97C2-BE0A6E387069}" presName="text_1" presStyleLbl="node1" presStyleIdx="0" presStyleCnt="5">
        <dgm:presLayoutVars>
          <dgm:bulletEnabled val="1"/>
        </dgm:presLayoutVars>
      </dgm:prSet>
      <dgm:spPr/>
    </dgm:pt>
    <dgm:pt modelId="{2FB2AC59-700B-4EA4-B6F5-EBF34E5436C7}" type="pres">
      <dgm:prSet presAssocID="{EA4029CE-B6E8-46B8-97C2-BE0A6E387069}" presName="accent_1" presStyleCnt="0"/>
      <dgm:spPr/>
    </dgm:pt>
    <dgm:pt modelId="{D392B554-427A-4DF4-9D54-FF86A133FB92}" type="pres">
      <dgm:prSet presAssocID="{EA4029CE-B6E8-46B8-97C2-BE0A6E387069}" presName="accentRepeatNode" presStyleLbl="solidFgAcc1" presStyleIdx="0" presStyleCnt="5"/>
      <dgm:spPr/>
    </dgm:pt>
    <dgm:pt modelId="{FE64C8F5-DF34-473E-8565-A18AA8440C19}" type="pres">
      <dgm:prSet presAssocID="{A72D7CEC-F340-4995-8BEB-1311A17094F1}" presName="text_2" presStyleLbl="node1" presStyleIdx="1" presStyleCnt="5">
        <dgm:presLayoutVars>
          <dgm:bulletEnabled val="1"/>
        </dgm:presLayoutVars>
      </dgm:prSet>
      <dgm:spPr/>
    </dgm:pt>
    <dgm:pt modelId="{B63AF680-A82C-471F-8550-FF7A2AE86B40}" type="pres">
      <dgm:prSet presAssocID="{A72D7CEC-F340-4995-8BEB-1311A17094F1}" presName="accent_2" presStyleCnt="0"/>
      <dgm:spPr/>
    </dgm:pt>
    <dgm:pt modelId="{DB50C855-0AA0-4A07-8623-F3F1E344317A}" type="pres">
      <dgm:prSet presAssocID="{A72D7CEC-F340-4995-8BEB-1311A17094F1}" presName="accentRepeatNode" presStyleLbl="solidFgAcc1" presStyleIdx="1" presStyleCnt="5"/>
      <dgm:spPr/>
    </dgm:pt>
    <dgm:pt modelId="{BD4FD268-6FC5-4801-B034-DCE76B52EE0E}" type="pres">
      <dgm:prSet presAssocID="{674A0229-2695-4054-853C-BA3A5ACF552D}" presName="text_3" presStyleLbl="node1" presStyleIdx="2" presStyleCnt="5">
        <dgm:presLayoutVars>
          <dgm:bulletEnabled val="1"/>
        </dgm:presLayoutVars>
      </dgm:prSet>
      <dgm:spPr/>
    </dgm:pt>
    <dgm:pt modelId="{6FA76B13-9EE5-400C-90D2-6B416A00A216}" type="pres">
      <dgm:prSet presAssocID="{674A0229-2695-4054-853C-BA3A5ACF552D}" presName="accent_3" presStyleCnt="0"/>
      <dgm:spPr/>
    </dgm:pt>
    <dgm:pt modelId="{2E118209-8801-4C21-980E-54A8BCCF0E9A}" type="pres">
      <dgm:prSet presAssocID="{674A0229-2695-4054-853C-BA3A5ACF552D}" presName="accentRepeatNode" presStyleLbl="solidFgAcc1" presStyleIdx="2" presStyleCnt="5"/>
      <dgm:spPr/>
    </dgm:pt>
    <dgm:pt modelId="{DF25EE7A-7D8C-4023-BA81-C521B2835B6C}" type="pres">
      <dgm:prSet presAssocID="{2EA64D20-39A2-4B1A-9C3D-4BF47A5D9C0E}" presName="text_4" presStyleLbl="node1" presStyleIdx="3" presStyleCnt="5">
        <dgm:presLayoutVars>
          <dgm:bulletEnabled val="1"/>
        </dgm:presLayoutVars>
      </dgm:prSet>
      <dgm:spPr/>
    </dgm:pt>
    <dgm:pt modelId="{29D679A4-F1C0-47CF-AD6B-055166FBCFD9}" type="pres">
      <dgm:prSet presAssocID="{2EA64D20-39A2-4B1A-9C3D-4BF47A5D9C0E}" presName="accent_4" presStyleCnt="0"/>
      <dgm:spPr/>
    </dgm:pt>
    <dgm:pt modelId="{84635868-C944-4658-B258-18FC41E486D7}" type="pres">
      <dgm:prSet presAssocID="{2EA64D20-39A2-4B1A-9C3D-4BF47A5D9C0E}" presName="accentRepeatNode" presStyleLbl="solidFgAcc1" presStyleIdx="3" presStyleCnt="5"/>
      <dgm:spPr/>
    </dgm:pt>
    <dgm:pt modelId="{829155BB-A1F2-4EA0-840E-31547C3C93A5}" type="pres">
      <dgm:prSet presAssocID="{F33E6854-17B6-4569-9844-D3E650B398F9}" presName="text_5" presStyleLbl="node1" presStyleIdx="4" presStyleCnt="5">
        <dgm:presLayoutVars>
          <dgm:bulletEnabled val="1"/>
        </dgm:presLayoutVars>
      </dgm:prSet>
      <dgm:spPr/>
    </dgm:pt>
    <dgm:pt modelId="{8627A856-F4D9-46FB-9549-121CE09F9706}" type="pres">
      <dgm:prSet presAssocID="{F33E6854-17B6-4569-9844-D3E650B398F9}" presName="accent_5" presStyleCnt="0"/>
      <dgm:spPr/>
    </dgm:pt>
    <dgm:pt modelId="{E0952450-212D-4A57-BF70-CC6558218B04}" type="pres">
      <dgm:prSet presAssocID="{F33E6854-17B6-4569-9844-D3E650B398F9}" presName="accentRepeatNode" presStyleLbl="solidFgAcc1" presStyleIdx="4" presStyleCnt="5"/>
      <dgm:spPr/>
    </dgm:pt>
  </dgm:ptLst>
  <dgm:cxnLst>
    <dgm:cxn modelId="{9AF20B0F-B4FA-494D-BB90-0B1D3A4A1095}" type="presOf" srcId="{30A6888A-D19F-4776-952A-BDCB4ED607D2}" destId="{F61160FA-E46A-47FC-8161-71D941BF0B9C}" srcOrd="0" destOrd="0" presId="urn:microsoft.com/office/officeart/2008/layout/VerticalCurvedList"/>
    <dgm:cxn modelId="{CE56002E-3232-4230-BC43-DD1B10BDCDFB}" type="presOf" srcId="{EA4029CE-B6E8-46B8-97C2-BE0A6E387069}" destId="{DF3AD746-7FE7-432B-9817-63B7C8B93E86}" srcOrd="0" destOrd="0" presId="urn:microsoft.com/office/officeart/2008/layout/VerticalCurvedList"/>
    <dgm:cxn modelId="{FC5DB830-1C12-442C-AE25-1E1712F37DCC}" type="presOf" srcId="{9F1FCE0D-6AEC-41F4-8E94-96ADE700F8EA}" destId="{B1718283-507A-46CA-9BEC-9BFF3BAE5BDA}" srcOrd="0" destOrd="0" presId="urn:microsoft.com/office/officeart/2008/layout/VerticalCurvedList"/>
    <dgm:cxn modelId="{5C2A0631-610A-4618-AE62-74B30CE84028}" srcId="{30A6888A-D19F-4776-952A-BDCB4ED607D2}" destId="{A72D7CEC-F340-4995-8BEB-1311A17094F1}" srcOrd="1" destOrd="0" parTransId="{32B05D2C-BBF7-40A8-8BAB-28EC86B2ABDE}" sibTransId="{2757D8D8-974A-4CF2-BCCF-539B365C3C2A}"/>
    <dgm:cxn modelId="{4960865E-23DA-47E2-BAA3-C8EB5897CC80}" srcId="{30A6888A-D19F-4776-952A-BDCB4ED607D2}" destId="{EA4029CE-B6E8-46B8-97C2-BE0A6E387069}" srcOrd="0" destOrd="0" parTransId="{45B960EA-2775-4EE2-8F68-BE6DAD130382}" sibTransId="{9F1FCE0D-6AEC-41F4-8E94-96ADE700F8EA}"/>
    <dgm:cxn modelId="{0C3E5666-C172-46CF-A918-E3BE2F891D08}" srcId="{30A6888A-D19F-4776-952A-BDCB4ED607D2}" destId="{2EA64D20-39A2-4B1A-9C3D-4BF47A5D9C0E}" srcOrd="3" destOrd="0" parTransId="{8A3E3F1D-2CBD-4F76-A500-95EF4F82C0F3}" sibTransId="{8561FEB0-ADDF-4FB2-BC37-18344D1A8F06}"/>
    <dgm:cxn modelId="{E6ED8F73-6746-4186-BA5D-16D1EE8F60B3}" type="presOf" srcId="{A72D7CEC-F340-4995-8BEB-1311A17094F1}" destId="{FE64C8F5-DF34-473E-8565-A18AA8440C19}" srcOrd="0" destOrd="0" presId="urn:microsoft.com/office/officeart/2008/layout/VerticalCurvedList"/>
    <dgm:cxn modelId="{095F4991-BD7B-4401-AC13-196663CC58A3}" type="presOf" srcId="{2EA64D20-39A2-4B1A-9C3D-4BF47A5D9C0E}" destId="{DF25EE7A-7D8C-4023-BA81-C521B2835B6C}" srcOrd="0" destOrd="0" presId="urn:microsoft.com/office/officeart/2008/layout/VerticalCurvedList"/>
    <dgm:cxn modelId="{A7B424C1-0534-41D6-93FA-91C81457FA8B}" type="presOf" srcId="{674A0229-2695-4054-853C-BA3A5ACF552D}" destId="{BD4FD268-6FC5-4801-B034-DCE76B52EE0E}" srcOrd="0" destOrd="0" presId="urn:microsoft.com/office/officeart/2008/layout/VerticalCurvedList"/>
    <dgm:cxn modelId="{82104CC5-85BE-4592-9AB4-2A0C0792B611}" srcId="{30A6888A-D19F-4776-952A-BDCB4ED607D2}" destId="{674A0229-2695-4054-853C-BA3A5ACF552D}" srcOrd="2" destOrd="0" parTransId="{90905FD2-09C9-42FC-9A1E-26C9F61019BB}" sibTransId="{E5F9DF66-8E1A-439B-B3D4-D245BF65AC75}"/>
    <dgm:cxn modelId="{C23A92CC-ED67-4E48-B59B-4544B4ACD3CE}" srcId="{30A6888A-D19F-4776-952A-BDCB4ED607D2}" destId="{F33E6854-17B6-4569-9844-D3E650B398F9}" srcOrd="4" destOrd="0" parTransId="{565D818D-A30C-4EBF-8C47-674F3B043E58}" sibTransId="{71A229E4-49B4-42D3-9AEC-E49C0C3BE80B}"/>
    <dgm:cxn modelId="{7EF865EF-1E8A-4C11-BCAE-DCAB851A9198}" type="presOf" srcId="{F33E6854-17B6-4569-9844-D3E650B398F9}" destId="{829155BB-A1F2-4EA0-840E-31547C3C93A5}" srcOrd="0" destOrd="0" presId="urn:microsoft.com/office/officeart/2008/layout/VerticalCurvedList"/>
    <dgm:cxn modelId="{4C1D79B6-E56C-4379-987B-CDF5BF6E5F8E}" type="presParOf" srcId="{F61160FA-E46A-47FC-8161-71D941BF0B9C}" destId="{F7E4A8C7-D6FA-4637-9519-732C60E52FAD}" srcOrd="0" destOrd="0" presId="urn:microsoft.com/office/officeart/2008/layout/VerticalCurvedList"/>
    <dgm:cxn modelId="{475BF771-B91D-443E-8045-D191C8533078}" type="presParOf" srcId="{F7E4A8C7-D6FA-4637-9519-732C60E52FAD}" destId="{36E028C8-4E1B-4907-9C70-68372ADA4BE5}" srcOrd="0" destOrd="0" presId="urn:microsoft.com/office/officeart/2008/layout/VerticalCurvedList"/>
    <dgm:cxn modelId="{07968981-1FCF-4C75-9FC9-277C41C318E2}" type="presParOf" srcId="{36E028C8-4E1B-4907-9C70-68372ADA4BE5}" destId="{80888CA2-5AAC-4A10-97D9-A1C68D2A0D3A}" srcOrd="0" destOrd="0" presId="urn:microsoft.com/office/officeart/2008/layout/VerticalCurvedList"/>
    <dgm:cxn modelId="{F4FA42AC-E746-4670-A440-DDB281A3E1EB}" type="presParOf" srcId="{36E028C8-4E1B-4907-9C70-68372ADA4BE5}" destId="{B1718283-507A-46CA-9BEC-9BFF3BAE5BDA}" srcOrd="1" destOrd="0" presId="urn:microsoft.com/office/officeart/2008/layout/VerticalCurvedList"/>
    <dgm:cxn modelId="{F05B7B2B-E41E-438F-AA39-057C2D81F049}" type="presParOf" srcId="{36E028C8-4E1B-4907-9C70-68372ADA4BE5}" destId="{C96FEB58-541F-4634-B167-44A4AC591CAA}" srcOrd="2" destOrd="0" presId="urn:microsoft.com/office/officeart/2008/layout/VerticalCurvedList"/>
    <dgm:cxn modelId="{51C7D9E8-5936-463F-95CE-3AB9868E091C}" type="presParOf" srcId="{36E028C8-4E1B-4907-9C70-68372ADA4BE5}" destId="{EB6E8897-A7D9-4D13-96C6-35D88B77604D}" srcOrd="3" destOrd="0" presId="urn:microsoft.com/office/officeart/2008/layout/VerticalCurvedList"/>
    <dgm:cxn modelId="{59E5E399-1379-4B1E-AC28-1EB7377F92CB}" type="presParOf" srcId="{F7E4A8C7-D6FA-4637-9519-732C60E52FAD}" destId="{DF3AD746-7FE7-432B-9817-63B7C8B93E86}" srcOrd="1" destOrd="0" presId="urn:microsoft.com/office/officeart/2008/layout/VerticalCurvedList"/>
    <dgm:cxn modelId="{D1956FCD-B845-4524-A8FA-6EA047904713}" type="presParOf" srcId="{F7E4A8C7-D6FA-4637-9519-732C60E52FAD}" destId="{2FB2AC59-700B-4EA4-B6F5-EBF34E5436C7}" srcOrd="2" destOrd="0" presId="urn:microsoft.com/office/officeart/2008/layout/VerticalCurvedList"/>
    <dgm:cxn modelId="{26CA0FFF-CDE7-47A4-A391-2816F42795B9}" type="presParOf" srcId="{2FB2AC59-700B-4EA4-B6F5-EBF34E5436C7}" destId="{D392B554-427A-4DF4-9D54-FF86A133FB92}" srcOrd="0" destOrd="0" presId="urn:microsoft.com/office/officeart/2008/layout/VerticalCurvedList"/>
    <dgm:cxn modelId="{7EC09F1D-EACF-4022-A2A7-3DE344E5314B}" type="presParOf" srcId="{F7E4A8C7-D6FA-4637-9519-732C60E52FAD}" destId="{FE64C8F5-DF34-473E-8565-A18AA8440C19}" srcOrd="3" destOrd="0" presId="urn:microsoft.com/office/officeart/2008/layout/VerticalCurvedList"/>
    <dgm:cxn modelId="{8F394730-A816-4515-A7FE-4924F83C4A95}" type="presParOf" srcId="{F7E4A8C7-D6FA-4637-9519-732C60E52FAD}" destId="{B63AF680-A82C-471F-8550-FF7A2AE86B40}" srcOrd="4" destOrd="0" presId="urn:microsoft.com/office/officeart/2008/layout/VerticalCurvedList"/>
    <dgm:cxn modelId="{42CE7B6E-F82F-49B5-8210-914BFE5B43AF}" type="presParOf" srcId="{B63AF680-A82C-471F-8550-FF7A2AE86B40}" destId="{DB50C855-0AA0-4A07-8623-F3F1E344317A}" srcOrd="0" destOrd="0" presId="urn:microsoft.com/office/officeart/2008/layout/VerticalCurvedList"/>
    <dgm:cxn modelId="{D1C6AEC4-D223-42B0-A584-C355A99F74EA}" type="presParOf" srcId="{F7E4A8C7-D6FA-4637-9519-732C60E52FAD}" destId="{BD4FD268-6FC5-4801-B034-DCE76B52EE0E}" srcOrd="5" destOrd="0" presId="urn:microsoft.com/office/officeart/2008/layout/VerticalCurvedList"/>
    <dgm:cxn modelId="{5CD5AF2F-5A4E-45C8-91CA-6726EC400AA6}" type="presParOf" srcId="{F7E4A8C7-D6FA-4637-9519-732C60E52FAD}" destId="{6FA76B13-9EE5-400C-90D2-6B416A00A216}" srcOrd="6" destOrd="0" presId="urn:microsoft.com/office/officeart/2008/layout/VerticalCurvedList"/>
    <dgm:cxn modelId="{9F012C97-4BA8-47F8-A6D6-5E0F893BB0ED}" type="presParOf" srcId="{6FA76B13-9EE5-400C-90D2-6B416A00A216}" destId="{2E118209-8801-4C21-980E-54A8BCCF0E9A}" srcOrd="0" destOrd="0" presId="urn:microsoft.com/office/officeart/2008/layout/VerticalCurvedList"/>
    <dgm:cxn modelId="{E0AC7774-4777-477B-84B9-BC577F43B698}" type="presParOf" srcId="{F7E4A8C7-D6FA-4637-9519-732C60E52FAD}" destId="{DF25EE7A-7D8C-4023-BA81-C521B2835B6C}" srcOrd="7" destOrd="0" presId="urn:microsoft.com/office/officeart/2008/layout/VerticalCurvedList"/>
    <dgm:cxn modelId="{CBB34AA1-FF5D-49DA-A1A2-570500B22ADB}" type="presParOf" srcId="{F7E4A8C7-D6FA-4637-9519-732C60E52FAD}" destId="{29D679A4-F1C0-47CF-AD6B-055166FBCFD9}" srcOrd="8" destOrd="0" presId="urn:microsoft.com/office/officeart/2008/layout/VerticalCurvedList"/>
    <dgm:cxn modelId="{429DECC6-8264-4A50-818B-74E85859D096}" type="presParOf" srcId="{29D679A4-F1C0-47CF-AD6B-055166FBCFD9}" destId="{84635868-C944-4658-B258-18FC41E486D7}" srcOrd="0" destOrd="0" presId="urn:microsoft.com/office/officeart/2008/layout/VerticalCurvedList"/>
    <dgm:cxn modelId="{C53758E0-7C20-4E9D-8ADA-CD965BAC446B}" type="presParOf" srcId="{F7E4A8C7-D6FA-4637-9519-732C60E52FAD}" destId="{829155BB-A1F2-4EA0-840E-31547C3C93A5}" srcOrd="9" destOrd="0" presId="urn:microsoft.com/office/officeart/2008/layout/VerticalCurvedList"/>
    <dgm:cxn modelId="{DA48D6E0-56D0-4DEB-B860-A04157130E98}" type="presParOf" srcId="{F7E4A8C7-D6FA-4637-9519-732C60E52FAD}" destId="{8627A856-F4D9-46FB-9549-121CE09F9706}" srcOrd="10" destOrd="0" presId="urn:microsoft.com/office/officeart/2008/layout/VerticalCurvedList"/>
    <dgm:cxn modelId="{CF29AA0B-D001-4D2D-9CA2-A179F2B8F329}" type="presParOf" srcId="{8627A856-F4D9-46FB-9549-121CE09F9706}" destId="{E0952450-212D-4A57-BF70-CC6558218B0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18283-507A-46CA-9BEC-9BFF3BAE5BDA}">
      <dsp:nvSpPr>
        <dsp:cNvPr id="0" name=""/>
        <dsp:cNvSpPr/>
      </dsp:nvSpPr>
      <dsp:spPr>
        <a:xfrm>
          <a:off x="-6720880" y="-1027699"/>
          <a:ext cx="7998998" cy="7998998"/>
        </a:xfrm>
        <a:prstGeom prst="blockArc">
          <a:avLst>
            <a:gd name="adj1" fmla="val 18900000"/>
            <a:gd name="adj2" fmla="val 2700000"/>
            <a:gd name="adj3" fmla="val 27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AD746-7FE7-432B-9817-63B7C8B93E86}">
      <dsp:nvSpPr>
        <dsp:cNvPr id="0" name=""/>
        <dsp:cNvSpPr/>
      </dsp:nvSpPr>
      <dsp:spPr>
        <a:xfrm>
          <a:off x="558224" y="371356"/>
          <a:ext cx="6834116" cy="7431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99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25000"/>
                </a:schemeClr>
              </a:solidFill>
            </a:rPr>
            <a:t>What are the most popular brand of cars sold and their respective models? How much do I have to pay for COE?</a:t>
          </a:r>
        </a:p>
      </dsp:txBody>
      <dsp:txXfrm>
        <a:off x="558224" y="371356"/>
        <a:ext cx="6834116" cy="743187"/>
      </dsp:txXfrm>
    </dsp:sp>
    <dsp:sp modelId="{D392B554-427A-4DF4-9D54-FF86A133FB92}">
      <dsp:nvSpPr>
        <dsp:cNvPr id="0" name=""/>
        <dsp:cNvSpPr/>
      </dsp:nvSpPr>
      <dsp:spPr>
        <a:xfrm>
          <a:off x="93732" y="278457"/>
          <a:ext cx="928984" cy="9289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E64C8F5-DF34-473E-8565-A18AA8440C19}">
      <dsp:nvSpPr>
        <dsp:cNvPr id="0" name=""/>
        <dsp:cNvSpPr/>
      </dsp:nvSpPr>
      <dsp:spPr>
        <a:xfrm>
          <a:off x="1090771" y="1485781"/>
          <a:ext cx="6301569" cy="743187"/>
        </a:xfrm>
        <a:prstGeom prst="rect">
          <a:avLst/>
        </a:prstGeom>
        <a:gradFill rotWithShape="0">
          <a:gsLst>
            <a:gs pos="0">
              <a:schemeClr val="accent2">
                <a:hueOff val="-373751"/>
                <a:satOff val="-105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373751"/>
                <a:satOff val="-105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373751"/>
                <a:satOff val="-105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99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25000"/>
                </a:schemeClr>
              </a:solidFill>
            </a:rPr>
            <a:t>What road facilities am I provided with as a car buyer?</a:t>
          </a:r>
        </a:p>
      </dsp:txBody>
      <dsp:txXfrm>
        <a:off x="1090771" y="1485781"/>
        <a:ext cx="6301569" cy="743187"/>
      </dsp:txXfrm>
    </dsp:sp>
    <dsp:sp modelId="{DB50C855-0AA0-4A07-8623-F3F1E344317A}">
      <dsp:nvSpPr>
        <dsp:cNvPr id="0" name=""/>
        <dsp:cNvSpPr/>
      </dsp:nvSpPr>
      <dsp:spPr>
        <a:xfrm>
          <a:off x="626278" y="1392882"/>
          <a:ext cx="928984" cy="9289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373751"/>
              <a:satOff val="-105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D4FD268-6FC5-4801-B034-DCE76B52EE0E}">
      <dsp:nvSpPr>
        <dsp:cNvPr id="0" name=""/>
        <dsp:cNvSpPr/>
      </dsp:nvSpPr>
      <dsp:spPr>
        <a:xfrm>
          <a:off x="1254220" y="2600206"/>
          <a:ext cx="6138120" cy="743187"/>
        </a:xfrm>
        <a:prstGeom prst="rect">
          <a:avLst/>
        </a:prstGeom>
        <a:gradFill rotWithShape="0">
          <a:gsLst>
            <a:gs pos="0">
              <a:schemeClr val="accent2">
                <a:hueOff val="-747502"/>
                <a:satOff val="-209"/>
                <a:lumOff val="35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7502"/>
                <a:satOff val="-209"/>
                <a:lumOff val="35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7502"/>
                <a:satOff val="-209"/>
                <a:lumOff val="35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99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25000"/>
                </a:schemeClr>
              </a:solidFill>
            </a:rPr>
            <a:t>How much are average fuel </a:t>
          </a:r>
          <a:r>
            <a:rPr lang="en-US" sz="2000" kern="1200">
              <a:solidFill>
                <a:schemeClr val="bg2">
                  <a:lumMod val="25000"/>
                </a:schemeClr>
              </a:solidFill>
            </a:rPr>
            <a:t>prices?</a:t>
          </a:r>
          <a:endParaRPr lang="en-US" sz="20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1254220" y="2600206"/>
        <a:ext cx="6138120" cy="743187"/>
      </dsp:txXfrm>
    </dsp:sp>
    <dsp:sp modelId="{2E118209-8801-4C21-980E-54A8BCCF0E9A}">
      <dsp:nvSpPr>
        <dsp:cNvPr id="0" name=""/>
        <dsp:cNvSpPr/>
      </dsp:nvSpPr>
      <dsp:spPr>
        <a:xfrm>
          <a:off x="789727" y="2507307"/>
          <a:ext cx="928984" cy="9289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47502"/>
              <a:satOff val="-209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25EE7A-7D8C-4023-BA81-C521B2835B6C}">
      <dsp:nvSpPr>
        <dsp:cNvPr id="0" name=""/>
        <dsp:cNvSpPr/>
      </dsp:nvSpPr>
      <dsp:spPr>
        <a:xfrm>
          <a:off x="1090771" y="3714631"/>
          <a:ext cx="6301569" cy="743187"/>
        </a:xfrm>
        <a:prstGeom prst="rect">
          <a:avLst/>
        </a:prstGeom>
        <a:gradFill rotWithShape="0">
          <a:gsLst>
            <a:gs pos="0">
              <a:schemeClr val="accent2">
                <a:hueOff val="-1121254"/>
                <a:satOff val="-314"/>
                <a:lumOff val="529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121254"/>
                <a:satOff val="-314"/>
                <a:lumOff val="529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121254"/>
                <a:satOff val="-314"/>
                <a:lumOff val="529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99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25000"/>
                </a:schemeClr>
              </a:solidFill>
            </a:rPr>
            <a:t>What are the most common accidents? If I get into an accident, what are the average vehicle insurance prices</a:t>
          </a:r>
        </a:p>
      </dsp:txBody>
      <dsp:txXfrm>
        <a:off x="1090771" y="3714631"/>
        <a:ext cx="6301569" cy="743187"/>
      </dsp:txXfrm>
    </dsp:sp>
    <dsp:sp modelId="{84635868-C944-4658-B258-18FC41E486D7}">
      <dsp:nvSpPr>
        <dsp:cNvPr id="0" name=""/>
        <dsp:cNvSpPr/>
      </dsp:nvSpPr>
      <dsp:spPr>
        <a:xfrm>
          <a:off x="626278" y="3621732"/>
          <a:ext cx="928984" cy="9289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121254"/>
              <a:satOff val="-314"/>
              <a:lumOff val="529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29155BB-A1F2-4EA0-840E-31547C3C93A5}">
      <dsp:nvSpPr>
        <dsp:cNvPr id="0" name=""/>
        <dsp:cNvSpPr/>
      </dsp:nvSpPr>
      <dsp:spPr>
        <a:xfrm>
          <a:off x="558224" y="4829056"/>
          <a:ext cx="6834116" cy="743187"/>
        </a:xfrm>
        <a:prstGeom prst="rect">
          <a:avLst/>
        </a:prstGeom>
        <a:gradFill rotWithShape="0">
          <a:gsLst>
            <a:gs pos="0">
              <a:schemeClr val="accent2">
                <a:hueOff val="-1495005"/>
                <a:satOff val="-418"/>
                <a:lumOff val="70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5005"/>
                <a:satOff val="-418"/>
                <a:lumOff val="70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5005"/>
                <a:satOff val="-418"/>
                <a:lumOff val="70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899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2">
                  <a:lumMod val="25000"/>
                </a:schemeClr>
              </a:solidFill>
            </a:rPr>
            <a:t>After I’m done driving, where do I park my car?</a:t>
          </a:r>
        </a:p>
      </dsp:txBody>
      <dsp:txXfrm>
        <a:off x="558224" y="4829056"/>
        <a:ext cx="6834116" cy="743187"/>
      </dsp:txXfrm>
    </dsp:sp>
    <dsp:sp modelId="{E0952450-212D-4A57-BF70-CC6558218B04}">
      <dsp:nvSpPr>
        <dsp:cNvPr id="0" name=""/>
        <dsp:cNvSpPr/>
      </dsp:nvSpPr>
      <dsp:spPr>
        <a:xfrm>
          <a:off x="93732" y="4736157"/>
          <a:ext cx="928984" cy="92898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95005"/>
              <a:satOff val="-418"/>
              <a:lumOff val="705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F1745-07CD-423D-994F-EAEE1357F3C3}" type="datetimeFigureOut">
              <a:rPr lang="en-SG" smtClean="0"/>
              <a:t>14/2/2022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DD869-F6E8-455D-A9E7-13BC6989563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792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D869-F6E8-455D-A9E7-13BC6989563C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4166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106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86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D869-F6E8-455D-A9E7-13BC6989563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7851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722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03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40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8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79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56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97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DD869-F6E8-455D-A9E7-13BC6989563C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9339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181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94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158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493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977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362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5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620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810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60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762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53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887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363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940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409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21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812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05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42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5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DD869-F6E8-455D-A9E7-13BC6989563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33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5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6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00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1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7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23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February 14,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5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February 14,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7536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A_D234ADE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9_1BA7D80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B_9327275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C_FAB540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s.usnews.com/cars-trucks/toyota/camry" TargetMode="External"/><Relationship Id="rId2" Type="http://schemas.openxmlformats.org/officeDocument/2006/relationships/hyperlink" Target="https://www.driversautomart.com/why-is-the-toyota-brand-so-popular-among-consum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annelnewsasia.com/business/gas-price-rise-europe-us-singapore-economy-2209591" TargetMode="External"/><Relationship Id="rId4" Type="http://schemas.openxmlformats.org/officeDocument/2006/relationships/hyperlink" Target="https://en.wheelz.me/why-is-toyota-corolla-the-worlds-best-selling-car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Abstract particle background">
            <a:extLst>
              <a:ext uri="{FF2B5EF4-FFF2-40B4-BE49-F238E27FC236}">
                <a16:creationId xmlns:a16="http://schemas.microsoft.com/office/drawing/2014/main" id="{28D426E9-EFC3-4AD2-9ACB-57E07A7CD6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2495" b="32456"/>
          <a:stretch/>
        </p:blipFill>
        <p:spPr>
          <a:xfrm>
            <a:off x="-2" y="10"/>
            <a:ext cx="12192002" cy="4461036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263EA-E1A5-432F-A2AE-750AC9282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49253" y="1015556"/>
            <a:ext cx="12985752" cy="2496240"/>
          </a:xfrm>
        </p:spPr>
        <p:txBody>
          <a:bodyPr>
            <a:normAutofit fontScale="90000"/>
          </a:bodyPr>
          <a:lstStyle/>
          <a:p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as a potential car buyer,</a:t>
            </a: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What factors contribute to owning a car in sg?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6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EEBA6-B9C3-4562-9A72-936DFF052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9" y="4664973"/>
            <a:ext cx="9448800" cy="1860518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DAVI ca2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 analysis on Singapore Transport 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By: Justin wong juin hng (p2112646)</a:t>
            </a:r>
          </a:p>
        </p:txBody>
      </p:sp>
    </p:spTree>
    <p:extLst>
      <p:ext uri="{BB962C8B-B14F-4D97-AF65-F5344CB8AC3E}">
        <p14:creationId xmlns:p14="http://schemas.microsoft.com/office/powerpoint/2010/main" val="92350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86" y="2189741"/>
            <a:ext cx="7638050" cy="685501"/>
          </a:xfrm>
        </p:spPr>
        <p:txBody>
          <a:bodyPr anchor="ctr">
            <a:noAutofit/>
          </a:bodyPr>
          <a:lstStyle/>
          <a:p>
            <a:pPr algn="just">
              <a:lnSpc>
                <a:spcPct val="110000"/>
              </a:lnSpc>
            </a:pPr>
            <a:endParaRPr lang="en-US" sz="10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Top Brands: Toyota, Honda, with both averaging more than 15,000 models per year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Toyota easily surpassing the 15k model count, at an average of 30,000 models sold on average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1395E5-6671-45A6-A560-109AA9301FD6}"/>
              </a:ext>
            </a:extLst>
          </p:cNvPr>
          <p:cNvSpPr txBox="1">
            <a:spLocks/>
          </p:cNvSpPr>
          <p:nvPr/>
        </p:nvSpPr>
        <p:spPr>
          <a:xfrm>
            <a:off x="4589737" y="5433467"/>
            <a:ext cx="6978086" cy="1347454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000" noProof="0" dirty="0">
                <a:solidFill>
                  <a:srgbClr val="000000"/>
                </a:solidFill>
                <a:latin typeface="Gill Sans Nova"/>
              </a:rPr>
              <a:t>However: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  <a:p>
            <a:pPr lvl="0"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  <a:latin typeface="+mj-lt"/>
              </a:rPr>
              <a:t>high disposable income</a:t>
            </a:r>
          </a:p>
          <a:p>
            <a:pPr lvl="0"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</a:rPr>
              <a:t>Every year, they’ve been selling about the same amount</a:t>
            </a:r>
          </a:p>
          <a:p>
            <a:pPr lvl="0"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</a:rPr>
              <a:t>proportion of buyers with who purchase Toyota disappeared</a:t>
            </a:r>
          </a:p>
          <a:p>
            <a:pPr lvl="0"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</a:rPr>
              <a:t>increase in COE prices did not matter to them</a:t>
            </a:r>
            <a:endParaRPr kumimoji="0" lang="en-SG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E8EE5F-C3AC-4AE5-82C4-AB5FA3309101}"/>
              </a:ext>
            </a:extLst>
          </p:cNvPr>
          <p:cNvCxnSpPr>
            <a:cxnSpLocks/>
          </p:cNvCxnSpPr>
          <p:nvPr/>
        </p:nvCxnSpPr>
        <p:spPr>
          <a:xfrm>
            <a:off x="4618843" y="3894183"/>
            <a:ext cx="6919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4C503CB-1913-446D-8792-CBE07A25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53" y="77078"/>
            <a:ext cx="2622078" cy="20999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57FD8-1895-4CB3-BE5E-31E8BA638C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9"/>
          <a:stretch/>
        </p:blipFill>
        <p:spPr>
          <a:xfrm>
            <a:off x="9110197" y="66928"/>
            <a:ext cx="2654442" cy="21361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28E2D3-60DB-41D8-8A84-353B17B00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591" y="3962504"/>
            <a:ext cx="4997211" cy="131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403EA-4FD0-46FD-BB1E-82389E73A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088" y="3962504"/>
            <a:ext cx="1677565" cy="12856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0F6ACE-D6D6-439F-BD80-DB9CA4E5A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970" y="77079"/>
            <a:ext cx="2147267" cy="2074065"/>
          </a:xfrm>
          <a:prstGeom prst="rect">
            <a:avLst/>
          </a:prstGeom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9FA4687-855F-45E1-A6DC-DEA8729381E4}"/>
              </a:ext>
            </a:extLst>
          </p:cNvPr>
          <p:cNvSpPr txBox="1">
            <a:spLocks/>
          </p:cNvSpPr>
          <p:nvPr/>
        </p:nvSpPr>
        <p:spPr>
          <a:xfrm>
            <a:off x="4608286" y="2744070"/>
            <a:ext cx="7638050" cy="10566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endParaRPr lang="en-US" sz="1000" dirty="0"/>
          </a:p>
          <a:p>
            <a:pPr marL="0" indent="0" algn="just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000" dirty="0"/>
              <a:t>Why? 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Toyota builds solid, efficient, and reliable vehicles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Standard safety features such as automatic emergency braking and forward-collision warning systems</a:t>
            </a:r>
          </a:p>
        </p:txBody>
      </p:sp>
    </p:spTree>
    <p:extLst>
      <p:ext uri="{BB962C8B-B14F-4D97-AF65-F5344CB8AC3E}">
        <p14:creationId xmlns:p14="http://schemas.microsoft.com/office/powerpoint/2010/main" val="19883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60" y="5751212"/>
            <a:ext cx="7881866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are the most popular model of cars sold?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model should I buy?</a:t>
            </a:r>
            <a:br>
              <a:rPr lang="en-US" sz="1600" dirty="0"/>
            </a:b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7D7F5-F7EE-4F07-ACF9-880B2D40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" y="14588"/>
            <a:ext cx="12192000" cy="52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157" y="259393"/>
            <a:ext cx="3875662" cy="2113639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000" dirty="0"/>
              <a:t>The base four-cylinder engine on the Camry returns good fuel economy estimates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Camry is 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roomy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supportive seats 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intuitive tech features</a:t>
            </a:r>
            <a:endParaRPr lang="en-SG" sz="1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EBEFA9-3613-41D9-AFCB-529E7D535C57}"/>
              </a:ext>
            </a:extLst>
          </p:cNvPr>
          <p:cNvCxnSpPr>
            <a:cxnSpLocks/>
          </p:cNvCxnSpPr>
          <p:nvPr/>
        </p:nvCxnSpPr>
        <p:spPr>
          <a:xfrm>
            <a:off x="4164157" y="2497428"/>
            <a:ext cx="7664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7DBFD2D-2DE3-4E09-84F4-36B87F831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3" y="356158"/>
            <a:ext cx="3426751" cy="19095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B2546E-6D50-47D1-AAC2-B45235CFB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23" y="2621823"/>
            <a:ext cx="3458058" cy="21624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E1173F-B849-4634-ACB4-630FD550C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423" y="4863060"/>
            <a:ext cx="3223770" cy="1878512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5EFF85D-DDE0-4507-9019-ED7BEB088D5A}"/>
              </a:ext>
            </a:extLst>
          </p:cNvPr>
          <p:cNvSpPr txBox="1">
            <a:spLocks/>
          </p:cNvSpPr>
          <p:nvPr/>
        </p:nvSpPr>
        <p:spPr>
          <a:xfrm>
            <a:off x="4299300" y="2870482"/>
            <a:ext cx="3875662" cy="361446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Simple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Economic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Reliable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Budget friendly pricing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Fuel efficient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Caters to the largest consumer base</a:t>
            </a:r>
          </a:p>
        </p:txBody>
      </p:sp>
    </p:spTree>
    <p:extLst>
      <p:ext uri="{BB962C8B-B14F-4D97-AF65-F5344CB8AC3E}">
        <p14:creationId xmlns:p14="http://schemas.microsoft.com/office/powerpoint/2010/main" val="350347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6" y="5747983"/>
            <a:ext cx="8228508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How consistent are Coe Prices per Category?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category should I stick to?</a:t>
            </a:r>
            <a:br>
              <a:rPr lang="en-US" sz="1600" dirty="0"/>
            </a:b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A26B9-26A5-4A3F-B9DA-9B9CA1FE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8" y="17817"/>
            <a:ext cx="11967715" cy="52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1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5" y="26161"/>
            <a:ext cx="11630025" cy="698011"/>
          </a:xfrm>
        </p:spPr>
        <p:txBody>
          <a:bodyPr anchor="b">
            <a:normAutofit/>
          </a:bodyPr>
          <a:lstStyle/>
          <a:p>
            <a:r>
              <a:rPr lang="en-SG" dirty="0"/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64" y="2689859"/>
            <a:ext cx="4911392" cy="3583940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600" dirty="0"/>
              <a:t>5 categories. Cats A to 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Cat 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Cat 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Cat 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Cat 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Cat E</a:t>
            </a:r>
          </a:p>
          <a:p>
            <a:r>
              <a:rPr lang="en-US" sz="1600" dirty="0"/>
              <a:t>Prices for Cat B and Cat E cars are pretty similar</a:t>
            </a:r>
          </a:p>
          <a:p>
            <a:r>
              <a:rPr lang="en-US" sz="1600" dirty="0"/>
              <a:t>standard deviation upwards of $4,000 more than the Category A</a:t>
            </a:r>
          </a:p>
          <a:p>
            <a:r>
              <a:rPr lang="en-US" sz="1600" dirty="0"/>
              <a:t>Very inconsistent as compared to category A</a:t>
            </a:r>
          </a:p>
          <a:p>
            <a:r>
              <a:rPr lang="en-US" sz="1600" dirty="0"/>
              <a:t>Level of </a:t>
            </a:r>
            <a:r>
              <a:rPr lang="en-US" sz="1600" dirty="0" err="1"/>
              <a:t>customisation</a:t>
            </a:r>
            <a:r>
              <a:rPr lang="en-US" sz="1600" dirty="0"/>
              <a:t> &amp; variability much higher than that of Cat 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D54CDA-EE56-407D-A028-E0A4DE395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8"/>
          <a:stretch/>
        </p:blipFill>
        <p:spPr>
          <a:xfrm>
            <a:off x="253364" y="1062148"/>
            <a:ext cx="5090161" cy="14873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110EDC-BA58-414A-B4B7-2C0B5586F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6" y="805550"/>
            <a:ext cx="5700575" cy="276225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C411EB6-0692-41AA-B98F-A041193E6B2B}"/>
              </a:ext>
            </a:extLst>
          </p:cNvPr>
          <p:cNvSpPr txBox="1">
            <a:spLocks/>
          </p:cNvSpPr>
          <p:nvPr/>
        </p:nvSpPr>
        <p:spPr>
          <a:xfrm>
            <a:off x="6095996" y="3717343"/>
            <a:ext cx="5500687" cy="2556456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From Cat E to Cat A, the standard deviation for success rate in COE applications increases</a:t>
            </a:r>
          </a:p>
          <a:p>
            <a:pPr lvl="1"/>
            <a:r>
              <a:rPr lang="en-US" sz="1600" dirty="0"/>
              <a:t>Cat E consumers are more likely to get their COE approved as compared to Cat A</a:t>
            </a:r>
          </a:p>
          <a:p>
            <a:pPr lvl="1"/>
            <a:r>
              <a:rPr lang="en-US" sz="1600" dirty="0"/>
              <a:t>amount of people buying such cars are just simply lesser</a:t>
            </a:r>
          </a:p>
          <a:p>
            <a:pPr lvl="1"/>
            <a:r>
              <a:rPr lang="en-US" sz="1600" dirty="0"/>
              <a:t>Cat A, where the success rate is about 5% lower than that of Cat E</a:t>
            </a:r>
          </a:p>
          <a:p>
            <a:r>
              <a:rPr lang="en-US" sz="1600" dirty="0"/>
              <a:t>Well, we’ll just bid higher and simply pay more</a:t>
            </a:r>
          </a:p>
        </p:txBody>
      </p:sp>
    </p:spTree>
    <p:extLst>
      <p:ext uri="{BB962C8B-B14F-4D97-AF65-F5344CB8AC3E}">
        <p14:creationId xmlns:p14="http://schemas.microsoft.com/office/powerpoint/2010/main" val="16641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13" y="2912088"/>
            <a:ext cx="2929372" cy="81899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spc="750" dirty="0">
                <a:solidFill>
                  <a:schemeClr val="bg1"/>
                </a:solidFill>
              </a:rPr>
              <a:t>Data Dictionary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966BA0-6757-4E3B-8FD5-706C410CA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7"/>
          <a:stretch/>
        </p:blipFill>
        <p:spPr>
          <a:xfrm>
            <a:off x="4316108" y="71738"/>
            <a:ext cx="1661778" cy="3058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249A8-B39A-4EAF-8548-15986F447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5"/>
          <a:stretch/>
        </p:blipFill>
        <p:spPr>
          <a:xfrm>
            <a:off x="6255398" y="81878"/>
            <a:ext cx="3197897" cy="30618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453D0D-0F96-4329-9085-ED5A50A1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016" y="3581918"/>
            <a:ext cx="6610561" cy="28510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C502BF-B5F6-4842-9F22-7F2DC6680080}"/>
              </a:ext>
            </a:extLst>
          </p:cNvPr>
          <p:cNvSpPr txBox="1"/>
          <p:nvPr/>
        </p:nvSpPr>
        <p:spPr>
          <a:xfrm>
            <a:off x="4082900" y="3190778"/>
            <a:ext cx="2172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Average COE Premium per year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06ABC-DB58-466A-B5D5-1C916FCF187D}"/>
              </a:ext>
            </a:extLst>
          </p:cNvPr>
          <p:cNvSpPr txBox="1"/>
          <p:nvPr/>
        </p:nvSpPr>
        <p:spPr>
          <a:xfrm>
            <a:off x="6584502" y="3205309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COE Premium statistical data per year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DEC407-26A5-438E-BA61-D9E3ECFB6F91}"/>
              </a:ext>
            </a:extLst>
          </p:cNvPr>
          <p:cNvSpPr txBox="1"/>
          <p:nvPr/>
        </p:nvSpPr>
        <p:spPr>
          <a:xfrm>
            <a:off x="6906983" y="6465157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Vehicle Category Data per year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8ED46B-F9CC-4396-86CF-6AC5F61FC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269" y="81878"/>
            <a:ext cx="2372635" cy="30380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2DF3967-E558-4988-8BCB-79E2A27C1EFE}"/>
              </a:ext>
            </a:extLst>
          </p:cNvPr>
          <p:cNvSpPr txBox="1"/>
          <p:nvPr/>
        </p:nvSpPr>
        <p:spPr>
          <a:xfrm>
            <a:off x="9642275" y="3201805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No. of cars sold per brand, per year</a:t>
            </a:r>
          </a:p>
        </p:txBody>
      </p:sp>
    </p:spTree>
    <p:extLst>
      <p:ext uri="{BB962C8B-B14F-4D97-AF65-F5344CB8AC3E}">
        <p14:creationId xmlns:p14="http://schemas.microsoft.com/office/powerpoint/2010/main" val="216044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3" y="5765371"/>
            <a:ext cx="7881866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how much road is being paved each year?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Why does that matter?</a:t>
            </a:r>
            <a:br>
              <a:rPr lang="en-US" sz="1600" dirty="0"/>
            </a:b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DED5-69DE-4210-AC02-31233EE2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" y="58124"/>
            <a:ext cx="12192000" cy="51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9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654" y="3230377"/>
            <a:ext cx="7192305" cy="3548463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For all 3 road types, there is upward growth: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1194 kilometers in 2005 to 1444km in 2017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Increase of 20% in just 12 years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Singapore government is putting in effort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increase the interconnectivity of our island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paving more roads for us drivers to use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If I buy my car: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No need to worry about not having enough space on the road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not having to worry where my destination is </a:t>
            </a:r>
            <a:endParaRPr lang="en-SG" sz="1000" dirty="0"/>
          </a:p>
          <a:p>
            <a:pPr algn="just">
              <a:lnSpc>
                <a:spcPct val="110000"/>
              </a:lnSpc>
            </a:pPr>
            <a:endParaRPr lang="en-SG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60C87-D87C-46AC-BE91-51E4840D2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" t="10001" r="14468" b="5978"/>
          <a:stretch/>
        </p:blipFill>
        <p:spPr>
          <a:xfrm>
            <a:off x="4540797" y="159576"/>
            <a:ext cx="7225208" cy="307080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6F3276-16DD-44DD-8EF1-5B4B0BAA9EE2}"/>
              </a:ext>
            </a:extLst>
          </p:cNvPr>
          <p:cNvSpPr txBox="1">
            <a:spLocks/>
          </p:cNvSpPr>
          <p:nvPr/>
        </p:nvSpPr>
        <p:spPr>
          <a:xfrm>
            <a:off x="4518767" y="4949331"/>
            <a:ext cx="7192305" cy="182950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346836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3" y="5655477"/>
            <a:ext cx="7881866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is the growth of roadside facilities constructed?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Why does that matter?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7BD164-3EBE-426F-9594-D89B75BE4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" y="-99506"/>
            <a:ext cx="12192000" cy="53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2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7739" y="552152"/>
            <a:ext cx="3875662" cy="5753693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1994 to 2017, there is an upward trend in the number of facilities constructed: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SG" sz="1000" dirty="0"/>
          </a:p>
          <a:p>
            <a:pPr algn="just">
              <a:lnSpc>
                <a:spcPct val="110000"/>
              </a:lnSpc>
            </a:pPr>
            <a:r>
              <a:rPr lang="en-US" sz="1000" dirty="0"/>
              <a:t>Vehicular tunnels, Flyovers and ERP gantries seeing significant growth</a:t>
            </a:r>
          </a:p>
          <a:p>
            <a:pPr algn="just">
              <a:lnSpc>
                <a:spcPct val="110000"/>
              </a:lnSpc>
            </a:pPr>
            <a:endParaRPr lang="en-US" sz="1000" dirty="0"/>
          </a:p>
          <a:p>
            <a:pPr algn="just">
              <a:lnSpc>
                <a:spcPct val="110000"/>
              </a:lnSpc>
            </a:pPr>
            <a:r>
              <a:rPr lang="en-US" sz="1000" dirty="0"/>
              <a:t>From 1525 facilities in 1994 to 2905 facilities in 2017, up a whopping 90%</a:t>
            </a:r>
          </a:p>
          <a:p>
            <a:pPr algn="just">
              <a:lnSpc>
                <a:spcPct val="110000"/>
              </a:lnSpc>
            </a:pPr>
            <a:endParaRPr lang="en-US" sz="1000" dirty="0"/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there are many ways and methods for me to reach my destination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lesser likelihood that I'll be stuck in a jam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more facilities available to reduce the average load per length of road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reducing congestion and waiting time</a:t>
            </a:r>
            <a:endParaRPr lang="en-SG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0F15F8-5884-4879-9183-E3A3DB67B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88" y="202396"/>
            <a:ext cx="3097763" cy="2160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511D62-87BE-4B90-A1E0-12D0BF91F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88" y="2715816"/>
            <a:ext cx="3082913" cy="2279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061EB7-CB6D-4FBD-A835-8EC1DED07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738" y="5213244"/>
            <a:ext cx="3082913" cy="14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6FDE-5A35-4F73-BACC-6B37AE8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615-3BCD-4E6B-89BA-55CBD715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481693"/>
            <a:ext cx="6273972" cy="539047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Who am I?</a:t>
            </a:r>
          </a:p>
          <a:p>
            <a:pPr lvl="1"/>
            <a:r>
              <a:rPr lang="en-US" sz="1800" dirty="0"/>
              <a:t>A potential car buyer in Singapore</a:t>
            </a:r>
          </a:p>
          <a:p>
            <a:pPr marL="457200" lvl="1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What am I looking to do?</a:t>
            </a:r>
          </a:p>
          <a:p>
            <a:pPr lvl="1"/>
            <a:r>
              <a:rPr lang="en-US" sz="1800" dirty="0"/>
              <a:t>I am looking to analyse Singapore’s Transport Data to give me the best bang for my buck for all aspects related to car ownership</a:t>
            </a:r>
          </a:p>
          <a:p>
            <a:pPr marL="457200" lvl="1" indent="0">
              <a:buNone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What are my resources? </a:t>
            </a:r>
          </a:p>
          <a:p>
            <a:pPr lvl="1"/>
            <a:r>
              <a:rPr lang="en-US" sz="1800" dirty="0"/>
              <a:t>I have about 150,000 to pay for the car</a:t>
            </a:r>
          </a:p>
          <a:p>
            <a:pPr lvl="1"/>
            <a:endParaRPr lang="en-GB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5759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13" y="2912088"/>
            <a:ext cx="2929372" cy="81899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spc="750" dirty="0">
                <a:solidFill>
                  <a:schemeClr val="bg1"/>
                </a:solidFill>
              </a:rPr>
              <a:t>Data Dictionary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A7F5A-ED05-461B-86DD-37135989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123" y="1132556"/>
            <a:ext cx="3560449" cy="4583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1BFE77-9658-4741-B7FF-2C3B924EB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882" y="1132556"/>
            <a:ext cx="4267439" cy="45835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B06F19-D3D0-4270-AE1B-0CFAB906D1B5}"/>
              </a:ext>
            </a:extLst>
          </p:cNvPr>
          <p:cNvSpPr txBox="1"/>
          <p:nvPr/>
        </p:nvSpPr>
        <p:spPr>
          <a:xfrm>
            <a:off x="4698424" y="5796851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Road length paved per type, per year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27A8D-EB5D-47E9-874C-50937CCEEBB4}"/>
              </a:ext>
            </a:extLst>
          </p:cNvPr>
          <p:cNvSpPr txBox="1"/>
          <p:nvPr/>
        </p:nvSpPr>
        <p:spPr>
          <a:xfrm>
            <a:off x="8700286" y="5796851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No. of facilities built per type, per year</a:t>
            </a:r>
          </a:p>
        </p:txBody>
      </p:sp>
    </p:spTree>
    <p:extLst>
      <p:ext uri="{BB962C8B-B14F-4D97-AF65-F5344CB8AC3E}">
        <p14:creationId xmlns:p14="http://schemas.microsoft.com/office/powerpoint/2010/main" val="140773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60" y="5540959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spc="750" dirty="0">
                <a:solidFill>
                  <a:schemeClr val="bg2"/>
                </a:solidFill>
              </a:rPr>
              <a:t>How much are fuel prices?</a:t>
            </a:r>
            <a:br>
              <a:rPr lang="en-US" sz="1600" spc="750" dirty="0">
                <a:solidFill>
                  <a:schemeClr val="bg2"/>
                </a:solidFill>
              </a:rPr>
            </a:br>
            <a:br>
              <a:rPr lang="en-US" sz="1600" spc="750" dirty="0">
                <a:solidFill>
                  <a:schemeClr val="bg2"/>
                </a:solidFill>
              </a:rPr>
            </a:br>
            <a:br>
              <a:rPr lang="en-US" sz="1600" spc="750" dirty="0">
                <a:solidFill>
                  <a:schemeClr val="bg2"/>
                </a:solidFill>
              </a:rPr>
            </a:b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Why does that matter?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D3F7F2-DD0F-45D4-8B3A-1A6ABCE6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453" y="147513"/>
            <a:ext cx="8753196" cy="50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990" y="2337049"/>
            <a:ext cx="6919874" cy="431055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Surge in prices, from 1975 to 2020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Upwards of four times what we had in 1975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But why?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Extreme weather events led to longer-than-typical periods of cooling and heating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fuel supplies depleted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while supplies would usually be replenished during winter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heatwaves and droughts in regions kept energy needs high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A rebound from COVID-19 ramped up demand from Asian economies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Supply failed to keep up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Production of liquefied natural gas worldwide has </a:t>
            </a:r>
            <a:r>
              <a:rPr lang="en-US" sz="1000" u="sng" dirty="0"/>
              <a:t>been lower than expected</a:t>
            </a:r>
            <a:r>
              <a:rPr lang="en-US" sz="1000" dirty="0"/>
              <a:t> 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Series of unplanned outages across the globe</a:t>
            </a:r>
          </a:p>
          <a:p>
            <a:pPr lvl="1"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Maintenance of gas infrastructure delayed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Thus: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European gas benchmark, Dutch TTF, has rallied 290 per cent since the start of the second quarter</a:t>
            </a:r>
          </a:p>
          <a:p>
            <a:pPr algn="just">
              <a:lnSpc>
                <a:spcPct val="110000"/>
              </a:lnSpc>
            </a:pPr>
            <a:r>
              <a:rPr lang="en-US" sz="1000" dirty="0"/>
              <a:t>Asia LNG spot prices were up 260 per cent while US natural gas prices </a:t>
            </a:r>
            <a:r>
              <a:rPr lang="en-US" sz="1000" dirty="0">
                <a:solidFill>
                  <a:schemeClr val="accent2"/>
                </a:solidFill>
              </a:rPr>
              <a:t>nearly doubled</a:t>
            </a:r>
            <a:r>
              <a:rPr lang="en-US" sz="1000" dirty="0"/>
              <a:t> over the same period.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C192-E96B-47C6-8B22-044994BA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654" y="210401"/>
            <a:ext cx="6677272" cy="17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8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60" y="5765371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Is fuel expensive?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/>
            </a:br>
            <a:r>
              <a:rPr lang="en-US" sz="1600" dirty="0">
                <a:solidFill>
                  <a:srgbClr val="FFFFFF">
                    <a:lumMod val="75000"/>
                  </a:srgbClr>
                </a:solidFill>
                <a:latin typeface="Gill Sans Nova"/>
              </a:rPr>
              <a:t>why</a:t>
            </a: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39179-B708-4920-AB7D-51BE9A37E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" y="0"/>
            <a:ext cx="12192000" cy="524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8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4715"/>
            <a:ext cx="9346746" cy="367799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dirty="0"/>
              <a:t>Explanation of insights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00074-A7DC-449A-B275-D85B7A9C13D3}"/>
              </a:ext>
            </a:extLst>
          </p:cNvPr>
          <p:cNvSpPr txBox="1"/>
          <p:nvPr/>
        </p:nvSpPr>
        <p:spPr>
          <a:xfrm>
            <a:off x="8210474" y="2932088"/>
            <a:ext cx="2748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Max Fuel Price Occurrences: Jan and Dec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5CA5300-456A-4007-ADFE-7C0BF10356CB}"/>
              </a:ext>
            </a:extLst>
          </p:cNvPr>
          <p:cNvSpPr txBox="1">
            <a:spLocks/>
          </p:cNvSpPr>
          <p:nvPr/>
        </p:nvSpPr>
        <p:spPr>
          <a:xfrm>
            <a:off x="5753831" y="1575157"/>
            <a:ext cx="521316" cy="473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SG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vs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58FA38-D90F-4298-BEED-0E89CD7B7C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"/>
          <a:stretch/>
        </p:blipFill>
        <p:spPr>
          <a:xfrm>
            <a:off x="114770" y="591987"/>
            <a:ext cx="5688177" cy="22842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3DADDF-9FC8-40D1-AB1A-865216E5D4DE}"/>
              </a:ext>
            </a:extLst>
          </p:cNvPr>
          <p:cNvSpPr txBox="1"/>
          <p:nvPr/>
        </p:nvSpPr>
        <p:spPr>
          <a:xfrm>
            <a:off x="1024880" y="2932088"/>
            <a:ext cx="2748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Max Fuel Price Occurrences: June and July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83AD34-4EEC-482B-8D99-3C38F5507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09"/>
          <a:stretch/>
        </p:blipFill>
        <p:spPr>
          <a:xfrm>
            <a:off x="6226031" y="614893"/>
            <a:ext cx="5851199" cy="22842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F70A5-9F3C-4528-98FD-BA7D9E0EAA5F}"/>
              </a:ext>
            </a:extLst>
          </p:cNvPr>
          <p:cNvSpPr txBox="1"/>
          <p:nvPr/>
        </p:nvSpPr>
        <p:spPr>
          <a:xfrm>
            <a:off x="2399276" y="3355086"/>
            <a:ext cx="9186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Occurrence of highest fuel price is greater than that as compared to the two ends of the year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 fuel is only imported during the winter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supplies are much higher during the </a:t>
            </a:r>
            <a:r>
              <a:rPr lang="en-US" sz="1200" dirty="0" err="1"/>
              <a:t>january</a:t>
            </a:r>
            <a:r>
              <a:rPr lang="en-US" sz="1200" dirty="0"/>
              <a:t> and December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supply has increased, and demand stays the same, the prices for fuel go down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highest fuel prices in each year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not occurring as frequently </a:t>
            </a:r>
            <a:r>
              <a:rPr lang="en-US" sz="1200" dirty="0"/>
              <a:t>during this time period of January and December.</a:t>
            </a:r>
          </a:p>
          <a:p>
            <a:pPr lvl="1"/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when fuel supplies begin to run short: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occurrences of highest fuel prices in each year occurring more frequently during June and July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 exactly matching when supplies begin to run short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 law of supply and demand, fuel prices get exponentially higher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5266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60" y="5765371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How consistent are fuel prices?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/>
            </a:b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When should I buy fuel?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5E8DD-276C-4415-9854-A85ADFF7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15" y="-1"/>
            <a:ext cx="10639409" cy="523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09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4715"/>
            <a:ext cx="9346746" cy="367799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dirty="0"/>
              <a:t>Explanation of insights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02381C-2C3B-4144-9978-CEF4AA71D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4" y="600241"/>
            <a:ext cx="4954361" cy="23079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2A4AE9-E163-4F18-832F-49C9D365662B}"/>
              </a:ext>
            </a:extLst>
          </p:cNvPr>
          <p:cNvSpPr txBox="1"/>
          <p:nvPr/>
        </p:nvSpPr>
        <p:spPr>
          <a:xfrm>
            <a:off x="1239920" y="2873271"/>
            <a:ext cx="32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Highest % Difference Occurrences: June and July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00074-A7DC-449A-B275-D85B7A9C13D3}"/>
              </a:ext>
            </a:extLst>
          </p:cNvPr>
          <p:cNvSpPr txBox="1"/>
          <p:nvPr/>
        </p:nvSpPr>
        <p:spPr>
          <a:xfrm>
            <a:off x="7682455" y="2912216"/>
            <a:ext cx="3646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Highest % Difference Occurrences: Jan and Dec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08DA96-2E30-4A32-A7F6-E4AA53E72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517" y="602083"/>
            <a:ext cx="4857732" cy="2306071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5CA5300-456A-4007-ADFE-7C0BF10356CB}"/>
              </a:ext>
            </a:extLst>
          </p:cNvPr>
          <p:cNvSpPr txBox="1">
            <a:spLocks/>
          </p:cNvSpPr>
          <p:nvPr/>
        </p:nvSpPr>
        <p:spPr>
          <a:xfrm>
            <a:off x="5835343" y="1517653"/>
            <a:ext cx="521316" cy="473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SG" sz="2800" dirty="0"/>
              <a:t>vs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5E2548-D993-4DCF-B068-BCE49189C4F3}"/>
              </a:ext>
            </a:extLst>
          </p:cNvPr>
          <p:cNvSpPr txBox="1"/>
          <p:nvPr/>
        </p:nvSpPr>
        <p:spPr>
          <a:xfrm>
            <a:off x="2406333" y="3315647"/>
            <a:ext cx="9186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If this value is high, that means that fuel prices are inconsistent, and vice versa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 </a:t>
            </a:r>
            <a:r>
              <a:rPr lang="en-US" sz="1200" dirty="0" err="1"/>
              <a:t>june</a:t>
            </a:r>
            <a:r>
              <a:rPr lang="en-US" sz="1200" dirty="0"/>
              <a:t> and </a:t>
            </a:r>
            <a:r>
              <a:rPr lang="en-US" sz="1200" dirty="0" err="1"/>
              <a:t>july</a:t>
            </a:r>
            <a:r>
              <a:rPr lang="en-US" sz="1200" dirty="0"/>
              <a:t>, do not have most occurrences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 prices at the end of the year, are actually more inconsistent than that during the middle of the year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fuel prices are more consistent during </a:t>
            </a:r>
            <a:r>
              <a:rPr lang="en-US" sz="1200" dirty="0" err="1"/>
              <a:t>june</a:t>
            </a:r>
            <a:r>
              <a:rPr lang="en-US" sz="1200" dirty="0"/>
              <a:t> and July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causes frenzy and mayhem to occur all over the country as companies fight with one another to either lower or increase fuel prices: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200" dirty="0"/>
              <a:t>constant fluctuations in fuel prices.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 law of supply and demand, fuel prices get exponentially higher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6398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12CB3F-39D7-43EC-96AE-EFD7AD62B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DDDDE9-F719-466E-8023-442157AD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9F77F6-77CF-46C0-AC00-152962613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chemeClr val="accent5">
                  <a:alpha val="17000"/>
                </a:schemeClr>
              </a:gs>
              <a:gs pos="99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1D6D53-7DE2-4564-9C40-9B261437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89113" y="-3047751"/>
            <a:ext cx="1594273" cy="7658101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59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322727"/>
            <a:ext cx="6717553" cy="992098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Data Dictionary</a:t>
            </a:r>
          </a:p>
        </p:txBody>
      </p:sp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969931B2-083E-44DE-865B-1757C25E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4" y="2190580"/>
            <a:ext cx="2422593" cy="42181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95BEE40-5D80-4E87-A13E-829BD99B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027" y="2190579"/>
            <a:ext cx="2468476" cy="4218163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6C3FA74C-A8E2-40DF-8B2B-CA96EF1B5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894" y="2190579"/>
            <a:ext cx="2591427" cy="4218163"/>
          </a:xfrm>
          <a:prstGeom prst="rect">
            <a:avLst/>
          </a:prstGeom>
        </p:spPr>
      </p:pic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B465CEB-FF65-4AED-AB65-8970EC460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453" y="2190579"/>
            <a:ext cx="2606359" cy="4179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6FE6C4-A398-48F5-91B5-DAC7E87DD951}"/>
              </a:ext>
            </a:extLst>
          </p:cNvPr>
          <p:cNvSpPr txBox="1"/>
          <p:nvPr/>
        </p:nvSpPr>
        <p:spPr>
          <a:xfrm>
            <a:off x="555171" y="6448492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Highest fuel price per year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07DAEC-8D4C-49A7-908D-EF080565944E}"/>
              </a:ext>
            </a:extLst>
          </p:cNvPr>
          <p:cNvSpPr txBox="1"/>
          <p:nvPr/>
        </p:nvSpPr>
        <p:spPr>
          <a:xfrm>
            <a:off x="3406028" y="6465157"/>
            <a:ext cx="2468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Highest fuel price % difference per year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5A5A6E-F1BD-44A5-9770-DAB3EC0366E5}"/>
              </a:ext>
            </a:extLst>
          </p:cNvPr>
          <p:cNvSpPr txBox="1"/>
          <p:nvPr/>
        </p:nvSpPr>
        <p:spPr>
          <a:xfrm>
            <a:off x="6221894" y="6448492"/>
            <a:ext cx="2591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Fuel price per month per year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782E9A-4253-4B3C-A6A0-07F089BB895B}"/>
              </a:ext>
            </a:extLst>
          </p:cNvPr>
          <p:cNvSpPr txBox="1"/>
          <p:nvPr/>
        </p:nvSpPr>
        <p:spPr>
          <a:xfrm>
            <a:off x="9128453" y="6447711"/>
            <a:ext cx="26063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chemeClr val="bg1">
                    <a:lumMod val="50000"/>
                  </a:schemeClr>
                </a:solidFill>
              </a:rPr>
              <a:t>Fuel price % difference per month per year</a:t>
            </a:r>
          </a:p>
        </p:txBody>
      </p:sp>
    </p:spTree>
    <p:extLst>
      <p:ext uri="{BB962C8B-B14F-4D97-AF65-F5344CB8AC3E}">
        <p14:creationId xmlns:p14="http://schemas.microsoft.com/office/powerpoint/2010/main" val="287346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4" y="5536985"/>
            <a:ext cx="7881866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accidents are most common on the road? 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Why?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F9E1C-B454-4CD4-A376-969D2E33BD47}"/>
              </a:ext>
            </a:extLst>
          </p:cNvPr>
          <p:cNvSpPr txBox="1"/>
          <p:nvPr/>
        </p:nvSpPr>
        <p:spPr>
          <a:xfrm>
            <a:off x="4652211" y="4767316"/>
            <a:ext cx="1860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 of Accident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62C7E-2564-4A70-B5B3-83F405F34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7819"/>
            <a:ext cx="12192000" cy="53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4715"/>
            <a:ext cx="9346746" cy="367799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dirty="0"/>
              <a:t>Explanation of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BE03D-45F6-41ED-A3F7-C1EDAD585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7" y="748399"/>
            <a:ext cx="2826530" cy="257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07675-493F-449E-A1E6-3C2E5BE71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9"/>
          <a:stretch/>
        </p:blipFill>
        <p:spPr>
          <a:xfrm>
            <a:off x="898955" y="3320142"/>
            <a:ext cx="2826531" cy="2693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325261-7D66-4544-A974-F2BC283B70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62" r="7223"/>
          <a:stretch/>
        </p:blipFill>
        <p:spPr>
          <a:xfrm>
            <a:off x="0" y="1273396"/>
            <a:ext cx="986505" cy="4311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5FF5-F7C4-48DE-8120-928DB548E90A}"/>
              </a:ext>
            </a:extLst>
          </p:cNvPr>
          <p:cNvSpPr txBox="1"/>
          <p:nvPr/>
        </p:nvSpPr>
        <p:spPr>
          <a:xfrm>
            <a:off x="4629596" y="2234600"/>
            <a:ext cx="6663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+mj-lt"/>
              </a:rPr>
              <a:t>90 percent of accidents result in injuries</a:t>
            </a:r>
          </a:p>
          <a:p>
            <a:pPr marL="228600" indent="-228600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600" dirty="0">
                <a:latin typeface="+mj-lt"/>
              </a:rPr>
              <a:t>Drivers, riders, or cyclists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2500 accidents per year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GB" sz="1600" dirty="0">
              <a:latin typeface="+mj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600" dirty="0" err="1">
                <a:latin typeface="+mj-lt"/>
              </a:rPr>
              <a:t>Dor</a:t>
            </a:r>
            <a:r>
              <a:rPr lang="en-US" sz="1600" dirty="0">
                <a:latin typeface="+mj-lt"/>
              </a:rPr>
              <a:t> the 10 percent of fatal injuries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 Drivers, riders and cyclists just can't seem to pay attention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8167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56FDE-5A35-4F73-BACC-6B37AE8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0241280" cy="123444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E8615-3BCD-4E6B-89BA-55CBD715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5079"/>
            <a:ext cx="10241280" cy="46373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Introduce </a:t>
            </a:r>
            <a:r>
              <a:rPr lang="en-US" dirty="0" err="1"/>
              <a:t>Visualised</a:t>
            </a:r>
            <a:r>
              <a:rPr lang="en-US" dirty="0"/>
              <a:t> Data</a:t>
            </a:r>
          </a:p>
          <a:p>
            <a:endParaRPr lang="en-US" dirty="0"/>
          </a:p>
          <a:p>
            <a:r>
              <a:rPr lang="en-US" dirty="0"/>
              <a:t>Explain purpose of Data </a:t>
            </a:r>
            <a:r>
              <a:rPr lang="en-US" dirty="0" err="1"/>
              <a:t>Visualisation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Description of Data </a:t>
            </a:r>
            <a:r>
              <a:rPr lang="en-US" dirty="0" err="1"/>
              <a:t>Visualisation</a:t>
            </a:r>
            <a:endParaRPr lang="en-US" dirty="0"/>
          </a:p>
          <a:p>
            <a:endParaRPr lang="en-GB" dirty="0"/>
          </a:p>
          <a:p>
            <a:r>
              <a:rPr lang="en-US" dirty="0"/>
              <a:t>Analysis of insights gathered </a:t>
            </a:r>
            <a:r>
              <a:rPr lang="en-US" dirty="0" err="1"/>
              <a:t>Visualisation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it still viable / worth it for me to buy a car in Singapore?</a:t>
            </a:r>
          </a:p>
          <a:p>
            <a:endParaRPr lang="en-US" dirty="0"/>
          </a:p>
          <a:p>
            <a:r>
              <a:rPr lang="en-US" dirty="0"/>
              <a:t>Credits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3" y="5536985"/>
            <a:ext cx="7888593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Should I purchase insurance?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when should I purchase insurance?</a:t>
            </a:r>
            <a:endParaRPr lang="en-US" sz="3200" spc="7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EB035-AE7A-4268-A972-1B588F4B7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5"/>
          <a:stretch/>
        </p:blipFill>
        <p:spPr>
          <a:xfrm>
            <a:off x="491071" y="17396"/>
            <a:ext cx="11203130" cy="52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0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492" y="3870431"/>
            <a:ext cx="7570644" cy="2824283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Slight v shape, heavily skewed towards consumers of a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younger age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lack experience and time driving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average of $2150 for both genders at 20 years old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value drops significantly 20 years later, by about 30%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seasoned drivers, and are less likely to get into an accident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increases by about 10% as we move older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elderly may face issues paying attention or having similar road awareness to their 40 year old counterparts</a:t>
            </a:r>
            <a:endParaRPr lang="en-SG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B3C5C-A460-40D3-BC8C-5031933A3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39" y="253775"/>
            <a:ext cx="7377062" cy="3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12CB3F-39D7-43EC-96AE-EFD7AD62B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DDDDE9-F719-466E-8023-442157AD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9F77F6-77CF-46C0-AC00-152962613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chemeClr val="accent5">
                  <a:alpha val="17000"/>
                </a:schemeClr>
              </a:gs>
              <a:gs pos="99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1D6D53-7DE2-4564-9C40-9B261437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89113" y="-3047751"/>
            <a:ext cx="1594273" cy="7658101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59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322727"/>
            <a:ext cx="6717553" cy="992098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Data Dictionary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B73A23-49E8-4B36-BBAC-55F0F013B7A4}"/>
              </a:ext>
            </a:extLst>
          </p:cNvPr>
          <p:cNvSpPr txBox="1"/>
          <p:nvPr/>
        </p:nvSpPr>
        <p:spPr>
          <a:xfrm>
            <a:off x="-713894" y="6093491"/>
            <a:ext cx="6558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FFFF">
                    <a:lumMod val="50000"/>
                  </a:srgbClr>
                </a:solidFill>
                <a:latin typeface="Gill Sans Nova"/>
              </a:rPr>
              <a:t>Average cost of insurance, per gender, per age group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53EB8-B389-4E28-B701-3C4E79BC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7" y="1901161"/>
            <a:ext cx="4893725" cy="4079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088E5-CE3F-4EAE-A5C9-6CBA73B7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96" y="1901161"/>
            <a:ext cx="6949436" cy="4079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07F982-9396-4413-93B1-7BEDC5CC7811}"/>
              </a:ext>
            </a:extLst>
          </p:cNvPr>
          <p:cNvSpPr txBox="1"/>
          <p:nvPr/>
        </p:nvSpPr>
        <p:spPr>
          <a:xfrm>
            <a:off x="6914909" y="6104386"/>
            <a:ext cx="45407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No. of accidents per cause of accident, per road user group, per accident classification, per year</a:t>
            </a:r>
          </a:p>
        </p:txBody>
      </p:sp>
    </p:spTree>
    <p:extLst>
      <p:ext uri="{BB962C8B-B14F-4D97-AF65-F5344CB8AC3E}">
        <p14:creationId xmlns:p14="http://schemas.microsoft.com/office/powerpoint/2010/main" val="187875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3" y="5684778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Where should I park my car?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What should I look out for?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40F09-E0DD-4FAA-B850-3F962CA1B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22"/>
            <a:ext cx="12192000" cy="51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4715"/>
            <a:ext cx="9346746" cy="367799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dirty="0"/>
              <a:t>Explanation of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C0FA5-91C6-4CA3-8BF0-E7F6D0ED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6" y="833258"/>
            <a:ext cx="5515077" cy="2211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3DD7A-AC63-4E5A-AF0D-DE04E7BB6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392" y="869699"/>
            <a:ext cx="6004539" cy="941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C32DA-DC5E-4408-A7BC-DC53CDF7D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764037" y="2801190"/>
            <a:ext cx="2715004" cy="34704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31E890-D45E-406F-AF4D-5DAB9C6413BF}"/>
              </a:ext>
            </a:extLst>
          </p:cNvPr>
          <p:cNvSpPr txBox="1"/>
          <p:nvPr/>
        </p:nvSpPr>
        <p:spPr>
          <a:xfrm>
            <a:off x="691535" y="6028121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Distribution of available lots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A3E75-E6D7-400C-A288-26C9E4CAE9BB}"/>
              </a:ext>
            </a:extLst>
          </p:cNvPr>
          <p:cNvSpPr txBox="1"/>
          <p:nvPr/>
        </p:nvSpPr>
        <p:spPr>
          <a:xfrm>
            <a:off x="5865703" y="1860564"/>
            <a:ext cx="241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Distribution of lots present in carpark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2FD64B-BC19-4C1A-AB00-634E54B4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7756" y="3200459"/>
            <a:ext cx="7570644" cy="2824283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proportion of lots available is linear to that of the number of lots present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 values become more fanned out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reliability of the data and consistency of the data drops</a:t>
            </a:r>
          </a:p>
          <a:p>
            <a:pPr lvl="1" algn="just">
              <a:lnSpc>
                <a:spcPct val="110000"/>
              </a:lnSpc>
            </a:pPr>
            <a:r>
              <a:rPr lang="en-SG" sz="1000" dirty="0"/>
              <a:t>doesn't follow the trendline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Even though the carpark has more lots, </a:t>
            </a:r>
            <a:r>
              <a:rPr lang="en-US" sz="1000" u="sng" dirty="0"/>
              <a:t>it doesn't mean</a:t>
            </a:r>
            <a:r>
              <a:rPr lang="en-US" sz="1000" dirty="0"/>
              <a:t> that there will be </a:t>
            </a:r>
            <a:r>
              <a:rPr lang="en-US" sz="1000" u="sng" dirty="0"/>
              <a:t>as many available for me to park in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More than 1200 lots, it has lesser lots available for me to park in compared to this car park with 4 times as little lots present.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Since carparks are just simply occupied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/>
              <a:t>trend is more common for residential carparks, where majority of the lots are already being used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$12 a day for seasonal parking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SG" sz="1000" dirty="0"/>
          </a:p>
        </p:txBody>
      </p:sp>
    </p:spTree>
    <p:extLst>
      <p:ext uri="{BB962C8B-B14F-4D97-AF65-F5344CB8AC3E}">
        <p14:creationId xmlns:p14="http://schemas.microsoft.com/office/powerpoint/2010/main" val="2628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33" y="5444112"/>
            <a:ext cx="7881866" cy="1092200"/>
          </a:xfrm>
        </p:spPr>
        <p:txBody>
          <a:bodyPr vert="horz" lIns="0" tIns="0" rIns="0" bIns="0" rtlCol="0" anchor="ctr">
            <a:normAutofit fontScale="90000"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are my needs for a carpark?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type of carpark suits those needs?</a:t>
            </a:r>
            <a:endParaRPr lang="en-US" sz="3200" spc="7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2BD02-68AA-4ADB-94C5-BD54F874E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3" b="2851"/>
          <a:stretch/>
        </p:blipFill>
        <p:spPr>
          <a:xfrm>
            <a:off x="713874" y="-427"/>
            <a:ext cx="10900610" cy="52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8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932" y="3769709"/>
            <a:ext cx="6919874" cy="2541284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majority of car parks are either surface, or multi-storey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majority of it is through electronic parking, about 90% of the time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r>
              <a:rPr lang="en-US" sz="1000" dirty="0"/>
              <a:t>majority of these multi storey car parks, have roughly 12 decks.</a:t>
            </a:r>
          </a:p>
          <a:p>
            <a:pPr algn="just">
              <a:lnSpc>
                <a:spcPct val="110000"/>
              </a:lnSpc>
              <a:buFont typeface="+mj-lt"/>
              <a:buAutoNum type="arabicPeriod"/>
            </a:pPr>
            <a:endParaRPr lang="en-US" sz="10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000" dirty="0"/>
              <a:t>Find a carpark with those specifications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D3F92-4EC7-4E48-8836-98F15A726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6" b="2851"/>
          <a:stretch/>
        </p:blipFill>
        <p:spPr>
          <a:xfrm>
            <a:off x="4417932" y="100008"/>
            <a:ext cx="7519719" cy="33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12CB3F-39D7-43EC-96AE-EFD7AD62B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DDDDE9-F719-466E-8023-442157AD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5839"/>
            <a:ext cx="12203210" cy="1594273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39F77F6-77CF-46C0-AC00-152962613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9" y="-15839"/>
            <a:ext cx="8126510" cy="1594273"/>
          </a:xfrm>
          <a:prstGeom prst="rect">
            <a:avLst/>
          </a:prstGeom>
          <a:gradFill>
            <a:gsLst>
              <a:gs pos="0">
                <a:schemeClr val="accent5">
                  <a:alpha val="17000"/>
                </a:schemeClr>
              </a:gs>
              <a:gs pos="99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1D6D53-7DE2-4564-9C40-9B261437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89113" y="-3047751"/>
            <a:ext cx="1594273" cy="7658101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59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94" y="322727"/>
            <a:ext cx="6717553" cy="992098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 dirty="0">
                <a:solidFill>
                  <a:schemeClr val="bg1"/>
                </a:solidFill>
              </a:rPr>
              <a:t>Data Dictionary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B73A23-49E8-4B36-BBAC-55F0F013B7A4}"/>
              </a:ext>
            </a:extLst>
          </p:cNvPr>
          <p:cNvSpPr txBox="1"/>
          <p:nvPr/>
        </p:nvSpPr>
        <p:spPr>
          <a:xfrm>
            <a:off x="8733060" y="4985728"/>
            <a:ext cx="34589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Nova"/>
                <a:ea typeface="+mn-ea"/>
                <a:cs typeface="+mn-cs"/>
              </a:rPr>
              <a:t>No. of lots available per no. of lots present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F0E4F-FBA8-424A-9E76-60099EAE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935" y="1704701"/>
            <a:ext cx="2709134" cy="315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72C90-EFBA-4FF4-BF1E-2582036D5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10" y="1704701"/>
            <a:ext cx="8772639" cy="315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99637-DB56-4902-93C4-13AA3F2F98FB}"/>
              </a:ext>
            </a:extLst>
          </p:cNvPr>
          <p:cNvSpPr txBox="1"/>
          <p:nvPr/>
        </p:nvSpPr>
        <p:spPr>
          <a:xfrm>
            <a:off x="978191" y="4966749"/>
            <a:ext cx="66161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FFFF">
                    <a:lumMod val="50000"/>
                  </a:srgbClr>
                </a:solidFill>
                <a:latin typeface="Gill Sans Nova"/>
              </a:rPr>
              <a:t>Distribution of Car Park Type, Type of Parking System, Gantry Height, No. of Car Park Decks and availability of: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FFFFFF">
                  <a:lumMod val="50000"/>
                </a:srgbClr>
              </a:solidFill>
              <a:latin typeface="Gill Sans Nova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100" dirty="0">
                <a:solidFill>
                  <a:srgbClr val="FFFFFF">
                    <a:lumMod val="50000"/>
                  </a:srgbClr>
                </a:solidFill>
                <a:latin typeface="Gill Sans Nova"/>
              </a:rPr>
              <a:t>1) Free Parking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sz="1100" dirty="0">
              <a:solidFill>
                <a:srgbClr val="FFFFFF">
                  <a:lumMod val="50000"/>
                </a:srgbClr>
              </a:solidFill>
              <a:latin typeface="Gill Sans Nov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FFFF">
                    <a:lumMod val="50000"/>
                  </a:srgbClr>
                </a:solidFill>
                <a:latin typeface="Gill Sans Nova"/>
              </a:rPr>
              <a:t>2) Night Parking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>
              <a:solidFill>
                <a:srgbClr val="FFFFFF">
                  <a:lumMod val="50000"/>
                </a:srgbClr>
              </a:solidFill>
              <a:latin typeface="Gill Sans Nova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rgbClr val="FFFFFF">
                    <a:lumMod val="50000"/>
                  </a:srgbClr>
                </a:solidFill>
                <a:latin typeface="Gill Sans Nova"/>
              </a:rPr>
              <a:t>3) Car Park Basement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719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6279A-D221-48BE-BBCC-8E06F03D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28" y="220192"/>
            <a:ext cx="5268036" cy="1160431"/>
          </a:xfrm>
        </p:spPr>
        <p:txBody>
          <a:bodyPr anchor="b">
            <a:normAutofit/>
          </a:bodyPr>
          <a:lstStyle/>
          <a:p>
            <a:r>
              <a:rPr lang="en-SG" dirty="0"/>
              <a:t>Conclusion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EBEB0-BE1F-48B3-8BCB-0ED8AF346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27" y="1186781"/>
            <a:ext cx="10825887" cy="5128049"/>
          </a:xfrm>
        </p:spPr>
        <p:txBody>
          <a:bodyPr anchor="t">
            <a:normAutofit/>
          </a:bodyPr>
          <a:lstStyle/>
          <a:p>
            <a:pPr lvl="0" algn="just"/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What are the most popular brand of cars sold and their respective models?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Purchase a Toyota Corolla, as it is reliable, efficient and budget friendly,</a:t>
            </a:r>
          </a:p>
          <a:p>
            <a:pPr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What road facilities am I provided with as a car buyer?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Annually-increasing </a:t>
            </a:r>
            <a:r>
              <a:rPr lang="en-US" sz="1200" dirty="0">
                <a:solidFill>
                  <a:schemeClr val="accent2"/>
                </a:solidFill>
              </a:rPr>
              <a:t>road length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Annually increasing </a:t>
            </a:r>
            <a:r>
              <a:rPr lang="en-US" sz="1200" dirty="0">
                <a:solidFill>
                  <a:schemeClr val="accent2"/>
                </a:solidFill>
              </a:rPr>
              <a:t>transport facilities and services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such as Vehicular Bridges, Vehicle Underpass Tunnels, Traffic Lights etc.</a:t>
            </a:r>
          </a:p>
          <a:p>
            <a:pPr lvl="0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How much are average fuel prices?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Average fuel prices are about </a:t>
            </a:r>
            <a:r>
              <a:rPr lang="en-US" sz="1200" dirty="0">
                <a:solidFill>
                  <a:schemeClr val="accent2"/>
                </a:solidFill>
              </a:rPr>
              <a:t>$3.10 per liter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however due to volatile and unpredictable market conditions, said </a:t>
            </a:r>
            <a:r>
              <a:rPr lang="en-US" sz="1200" dirty="0">
                <a:solidFill>
                  <a:schemeClr val="accent2"/>
                </a:solidFill>
              </a:rPr>
              <a:t>values may be prone to fluctuation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How congested is Singapore? How many cars are on the road and how fast can I drive?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 terms of jam density, there is a </a:t>
            </a:r>
            <a:r>
              <a:rPr lang="en-US" sz="1200" dirty="0">
                <a:solidFill>
                  <a:schemeClr val="accent2"/>
                </a:solidFill>
              </a:rPr>
              <a:t>69.5% possibility to be caught in a jam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in Singapore, if we consider the average number of vehicles per km in a jam to be 400. 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Up by 1.4km/h since 2005, you can drive at an average speed of </a:t>
            </a:r>
            <a:r>
              <a:rPr lang="en-US" sz="1200" dirty="0">
                <a:solidFill>
                  <a:schemeClr val="accent2"/>
                </a:solidFill>
              </a:rPr>
              <a:t>64.1 Km/h  on expressways, and 28.9 Km/h on arterial roads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such as Orchard Road.</a:t>
            </a:r>
          </a:p>
          <a:p>
            <a:pPr lvl="0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What are the most common accidents? If I get into an accident, what are the average vehicle insurance prices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The most common accidents occur when </a:t>
            </a:r>
            <a:r>
              <a:rPr lang="en-US" sz="1200" dirty="0">
                <a:solidFill>
                  <a:schemeClr val="accent2"/>
                </a:solidFill>
              </a:rPr>
              <a:t>Drivers, Riders or Cyclists fail to keep a proper lookout on the road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Such accidents require insurance prices that vary from age group to age group, with the most expensive being </a:t>
            </a:r>
            <a:r>
              <a:rPr lang="en-US" sz="1200" dirty="0">
                <a:solidFill>
                  <a:schemeClr val="accent2"/>
                </a:solidFill>
              </a:rPr>
              <a:t>$2,247 for male adults in their 20’s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the lowest being </a:t>
            </a:r>
            <a:r>
              <a:rPr lang="en-US" sz="1200" dirty="0">
                <a:solidFill>
                  <a:schemeClr val="accent2"/>
                </a:solidFill>
              </a:rPr>
              <a:t>$1,576 for female adults in their 40’s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After I’m done driving, where do I park my car?</a:t>
            </a:r>
          </a:p>
          <a:p>
            <a:pPr lvl="1" algn="just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The most common and easily accessible carparks available for usage are </a:t>
            </a:r>
            <a:r>
              <a:rPr lang="en-US" sz="1200" dirty="0">
                <a:solidFill>
                  <a:schemeClr val="accent2"/>
                </a:solidFill>
              </a:rPr>
              <a:t>10-12 deck multi-storey carparks that offer electronic parking</a:t>
            </a:r>
            <a:r>
              <a:rPr lang="en-US" sz="1200" dirty="0"/>
              <a:t>.</a:t>
            </a:r>
          </a:p>
          <a:p>
            <a:pPr marL="0" indent="0" algn="just">
              <a:buNone/>
            </a:pPr>
            <a:endParaRPr lang="en-SG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CE50C7-529E-4D3D-B377-4234824C7407}"/>
              </a:ext>
            </a:extLst>
          </p:cNvPr>
          <p:cNvSpPr txBox="1">
            <a:spLocks/>
          </p:cNvSpPr>
          <p:nvPr/>
        </p:nvSpPr>
        <p:spPr>
          <a:xfrm>
            <a:off x="592388" y="4572594"/>
            <a:ext cx="7658947" cy="14467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Tx/>
              <a:buChar char="-"/>
            </a:pPr>
            <a:endParaRPr lang="en-SG" sz="1600" dirty="0"/>
          </a:p>
          <a:p>
            <a:pPr lvl="1">
              <a:buFontTx/>
              <a:buChar char="-"/>
            </a:pP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69824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37E4-613F-4ACE-B00B-91E6882C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85928"/>
            <a:ext cx="10241280" cy="1234440"/>
          </a:xfrm>
        </p:spPr>
        <p:txBody>
          <a:bodyPr/>
          <a:lstStyle/>
          <a:p>
            <a:r>
              <a:rPr lang="en-SG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AC14-1989-47CD-8526-6984E2BE5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9579"/>
            <a:ext cx="10241280" cy="4627357"/>
          </a:xfrm>
        </p:spPr>
        <p:txBody>
          <a:bodyPr>
            <a:normAutofit/>
          </a:bodyPr>
          <a:lstStyle/>
          <a:p>
            <a:r>
              <a:rPr lang="en-US" sz="1600" dirty="0"/>
              <a:t>Amanda S., 2022. Why Is The Toyota Brand So Popular Among Consumers? [online] Driver’s </a:t>
            </a:r>
            <a:r>
              <a:rPr lang="en-US" sz="1600" dirty="0" err="1"/>
              <a:t>AutoMart</a:t>
            </a:r>
            <a:br>
              <a:rPr lang="en-US" sz="1600" dirty="0"/>
            </a:br>
            <a:r>
              <a:rPr lang="en-US" sz="1600" dirty="0"/>
              <a:t>Available at: </a:t>
            </a:r>
            <a:r>
              <a:rPr lang="en-US" sz="1400" dirty="0">
                <a:hlinkClick r:id="rId2"/>
              </a:rPr>
              <a:t>Why Is The Toyota Brand So Popular Among Consumers? (driversautomart.com)</a:t>
            </a:r>
            <a:br>
              <a:rPr lang="en-US" sz="1600" dirty="0"/>
            </a:br>
            <a:r>
              <a:rPr lang="en-US" sz="1600" dirty="0"/>
              <a:t>[Accessed 14 February 2022]</a:t>
            </a:r>
          </a:p>
          <a:p>
            <a:r>
              <a:rPr lang="en-US" sz="1600" dirty="0"/>
              <a:t>2022 Toyota Camry [online] US News</a:t>
            </a:r>
            <a:br>
              <a:rPr lang="en-US" sz="1600" dirty="0"/>
            </a:br>
            <a:r>
              <a:rPr lang="en-US" sz="1600" dirty="0"/>
              <a:t>Available at: </a:t>
            </a:r>
            <a:r>
              <a:rPr lang="en-US" sz="1400" dirty="0">
                <a:hlinkClick r:id="rId3"/>
              </a:rPr>
              <a:t>2022 Toyota Camry Prices, Reviews, &amp; Pictures | U.S. News (usnews.com)</a:t>
            </a:r>
            <a:br>
              <a:rPr lang="en-US" sz="1600" dirty="0"/>
            </a:br>
            <a:r>
              <a:rPr lang="en-US" sz="1600" dirty="0"/>
              <a:t>[Accessed 14 February 2022]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Offical</a:t>
            </a:r>
            <a:r>
              <a:rPr lang="en-US" sz="1600" dirty="0"/>
              <a:t> PR, 2022 Toyota Camry [online] </a:t>
            </a:r>
            <a:r>
              <a:rPr lang="en-US" sz="1600" dirty="0" err="1"/>
              <a:t>WheelZome</a:t>
            </a:r>
            <a:br>
              <a:rPr lang="en-US" sz="1600" dirty="0"/>
            </a:br>
            <a:r>
              <a:rPr lang="en-US" sz="1600" dirty="0"/>
              <a:t>Available at: </a:t>
            </a:r>
            <a:r>
              <a:rPr lang="en-US" sz="1200" dirty="0">
                <a:hlinkClick r:id="rId4"/>
              </a:rPr>
              <a:t>Why Is Toyota Corolla The World's Best-Selling Car? | Wheelz.me English</a:t>
            </a:r>
            <a:br>
              <a:rPr lang="en-US" sz="1600" dirty="0"/>
            </a:br>
            <a:r>
              <a:rPr lang="en-US" sz="1600" dirty="0"/>
              <a:t>[Accessed 14 February 2022]</a:t>
            </a:r>
          </a:p>
          <a:p>
            <a:r>
              <a:rPr lang="en-US" sz="1600" dirty="0"/>
              <a:t>See Kit, Tang,. Why are gas prices on the rise and what does this mean for Singapore? [online] CNA</a:t>
            </a:r>
            <a:br>
              <a:rPr lang="en-US" sz="1600" dirty="0"/>
            </a:br>
            <a:r>
              <a:rPr lang="en-US" sz="1600" dirty="0"/>
              <a:t>Available at: </a:t>
            </a:r>
            <a:r>
              <a:rPr lang="en-US" sz="1200" dirty="0">
                <a:hlinkClick r:id="rId5"/>
              </a:rPr>
              <a:t>Why are gas prices on the rise and what does this mean for Singapore? - CNA (channelnewsasia.com) </a:t>
            </a:r>
            <a:br>
              <a:rPr lang="en-US" sz="1200" dirty="0"/>
            </a:br>
            <a:r>
              <a:rPr lang="en-US" sz="1600" dirty="0"/>
              <a:t>[Accessed 14 February 2022]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705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FF1867-CA5E-416C-80CB-68BE95CE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050DD-A17C-4ACC-8D9A-E50765FE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8701"/>
            <a:ext cx="4372550" cy="251843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/>
              <a:t>dataset(s) used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2F639-83D8-42FB-805A-0AFD485B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4022220"/>
            <a:ext cx="12192002" cy="28387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B4E8D-D68B-4463-A009-8FAB6A115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519481-97EE-45EB-B83B-AE5C46F3D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chemeClr val="accent6">
                  <a:alpha val="43000"/>
                </a:schemeClr>
              </a:gs>
              <a:gs pos="72000">
                <a:schemeClr val="accent5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2C853-2EBE-443E-ABD5-459FF3307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23" y="1255909"/>
            <a:ext cx="4453638" cy="45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75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6E808-C257-47FB-BC18-8C529B47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SG" sz="3200" dirty="0">
                <a:solidFill>
                  <a:schemeClr val="bg1"/>
                </a:solidFill>
              </a:rPr>
              <a:t>Objective of data analysis</a:t>
            </a:r>
          </a:p>
        </p:txBody>
      </p:sp>
      <p:graphicFrame>
        <p:nvGraphicFramePr>
          <p:cNvPr id="19" name="Content Placeholder 6">
            <a:extLst>
              <a:ext uri="{FF2B5EF4-FFF2-40B4-BE49-F238E27FC236}">
                <a16:creationId xmlns:a16="http://schemas.microsoft.com/office/drawing/2014/main" id="{2EDAE6BD-230D-410F-B940-6EFB65D83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574788"/>
              </p:ext>
            </p:extLst>
          </p:nvPr>
        </p:nvGraphicFramePr>
        <p:xfrm>
          <a:off x="4494653" y="654627"/>
          <a:ext cx="7477214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497D7C7-F0D4-4661-8EA1-DFF3DE45CF61}"/>
              </a:ext>
            </a:extLst>
          </p:cNvPr>
          <p:cNvSpPr txBox="1"/>
          <p:nvPr/>
        </p:nvSpPr>
        <p:spPr>
          <a:xfrm>
            <a:off x="4494653" y="94102"/>
            <a:ext cx="635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As a potential car buyer in Singapore, I am looking at: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4712B-E181-414B-BC43-B0A127193050}"/>
              </a:ext>
            </a:extLst>
          </p:cNvPr>
          <p:cNvSpPr txBox="1"/>
          <p:nvPr/>
        </p:nvSpPr>
        <p:spPr>
          <a:xfrm>
            <a:off x="4904803" y="1234436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A20CA-5607-47AA-A5D7-420625E9BDE5}"/>
              </a:ext>
            </a:extLst>
          </p:cNvPr>
          <p:cNvSpPr txBox="1"/>
          <p:nvPr/>
        </p:nvSpPr>
        <p:spPr>
          <a:xfrm>
            <a:off x="5408865" y="2304731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038A5-C3C3-4858-BD9A-8B5A10B4EBCB}"/>
              </a:ext>
            </a:extLst>
          </p:cNvPr>
          <p:cNvSpPr txBox="1"/>
          <p:nvPr/>
        </p:nvSpPr>
        <p:spPr>
          <a:xfrm>
            <a:off x="5578198" y="3441761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EE260-0F83-4900-9045-B317A265FEB3}"/>
              </a:ext>
            </a:extLst>
          </p:cNvPr>
          <p:cNvSpPr txBox="1"/>
          <p:nvPr/>
        </p:nvSpPr>
        <p:spPr>
          <a:xfrm>
            <a:off x="5408865" y="4543468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72253B-6B3B-4152-8A47-0D6C16564934}"/>
              </a:ext>
            </a:extLst>
          </p:cNvPr>
          <p:cNvSpPr txBox="1"/>
          <p:nvPr/>
        </p:nvSpPr>
        <p:spPr>
          <a:xfrm>
            <a:off x="4879403" y="5673094"/>
            <a:ext cx="33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639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17" y="5618155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kind of car should I buy?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600" dirty="0"/>
            </a:br>
            <a:r>
              <a:rPr kumimoji="0" lang="en-US" sz="1600" b="1" i="0" u="none" strike="noStrike" kern="1200" cap="all" spc="70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Nova"/>
                <a:ea typeface="+mj-ea"/>
                <a:cs typeface="+mj-cs"/>
              </a:rPr>
              <a:t>Why does that matter?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5D938-0A86-4879-8C17-74393891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27" y="33345"/>
            <a:ext cx="12192000" cy="51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B60A9CD2-F01E-47AE-88A6-D8F612D15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668C520E-8A72-4150-8FE3-A3272B2BB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7D9D02D2-145B-47AF-8A96-A08D9D949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19151" y="3638550"/>
            <a:ext cx="240029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24E565-C2C5-4A50-974C-E083E8CBC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A0077D-32B1-4060-AD9E-836782EE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18A36-79DB-495D-AE30-7B5DCF0C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>
            <a:norm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Explanation of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AC91-BC21-4954-9449-CAD3FD11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989" y="3537199"/>
            <a:ext cx="6919874" cy="3023043"/>
          </a:xfrm>
        </p:spPr>
        <p:txBody>
          <a:bodyPr anchor="ctr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000" dirty="0"/>
              <a:t>loves to drive petrol cars</a:t>
            </a:r>
          </a:p>
          <a:p>
            <a:pPr algn="just">
              <a:lnSpc>
                <a:spcPct val="110000"/>
              </a:lnSpc>
            </a:pPr>
            <a:endParaRPr lang="en-US" sz="1000" dirty="0"/>
          </a:p>
          <a:p>
            <a:pPr algn="just">
              <a:lnSpc>
                <a:spcPct val="110000"/>
              </a:lnSpc>
            </a:pPr>
            <a:r>
              <a:rPr lang="en-US" sz="1000" dirty="0"/>
              <a:t>petrol electric cars has actually quite literally, skyrocketed over the past few years</a:t>
            </a:r>
          </a:p>
          <a:p>
            <a:pPr algn="just">
              <a:lnSpc>
                <a:spcPct val="110000"/>
              </a:lnSpc>
            </a:pPr>
            <a:endParaRPr lang="en-US" sz="1000" dirty="0"/>
          </a:p>
          <a:p>
            <a:pPr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petrol cars still top the charts</a:t>
            </a:r>
          </a:p>
          <a:p>
            <a:pPr lvl="1"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 greater availability of services such as petrol stations</a:t>
            </a:r>
          </a:p>
          <a:p>
            <a:pPr lvl="1" algn="just">
              <a:lnSpc>
                <a:spcPct val="110000"/>
              </a:lnSpc>
            </a:pPr>
            <a:endParaRPr lang="en-US" sz="1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 petrol electric cars are catching 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DCFA55-4D63-461D-803C-8FA3008E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98" y="210401"/>
            <a:ext cx="6978086" cy="2974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DA633-5827-4AEB-8E05-5A7E2E5E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03" y="3185269"/>
            <a:ext cx="3067478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5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7" name="Rectangle 17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13" y="2912088"/>
            <a:ext cx="2929372" cy="81899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200" spc="750" dirty="0">
                <a:solidFill>
                  <a:schemeClr val="bg1"/>
                </a:solidFill>
              </a:rPr>
              <a:t>Data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6B214-CBEF-4C8B-A7AE-050036D8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67" y="237764"/>
            <a:ext cx="4230460" cy="59252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ACC66-CE3B-4F33-9F56-BBD363F0AEBA}"/>
              </a:ext>
            </a:extLst>
          </p:cNvPr>
          <p:cNvSpPr txBox="1"/>
          <p:nvPr/>
        </p:nvSpPr>
        <p:spPr>
          <a:xfrm>
            <a:off x="6610346" y="6358626"/>
            <a:ext cx="308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>
                    <a:lumMod val="50000"/>
                  </a:schemeClr>
                </a:solidFill>
              </a:rPr>
              <a:t>No. of cars purchased per engine type, per year</a:t>
            </a:r>
          </a:p>
        </p:txBody>
      </p:sp>
    </p:spTree>
    <p:extLst>
      <p:ext uri="{BB962C8B-B14F-4D97-AF65-F5344CB8AC3E}">
        <p14:creationId xmlns:p14="http://schemas.microsoft.com/office/powerpoint/2010/main" val="200498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65721-0F32-45B9-997F-93E9756E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60" y="5765371"/>
            <a:ext cx="7881866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What are the most popular car brands sold over the years?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What brand should I buy?</a:t>
            </a:r>
            <a:endParaRPr lang="en-US" sz="3200" spc="7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1CD844-9529-4350-A0F6-62486A99E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" r="2290" b="-2"/>
          <a:stretch/>
        </p:blipFill>
        <p:spPr>
          <a:xfrm>
            <a:off x="238959" y="-5249"/>
            <a:ext cx="11707353" cy="52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3070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D"/>
      </a:accent1>
      <a:accent2>
        <a:srgbClr val="B13B7D"/>
      </a:accent2>
      <a:accent3>
        <a:srgbClr val="C34DC0"/>
      </a:accent3>
      <a:accent4>
        <a:srgbClr val="833BB1"/>
      </a:accent4>
      <a:accent5>
        <a:srgbClr val="644DC3"/>
      </a:accent5>
      <a:accent6>
        <a:srgbClr val="3B55B1"/>
      </a:accent6>
      <a:hlink>
        <a:srgbClr val="7E55C6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6D7B6F2D4664FA12F53D766CE0AEE" ma:contentTypeVersion="9" ma:contentTypeDescription="Create a new document." ma:contentTypeScope="" ma:versionID="e7a134f5f17ac7cf18d63577f2697f76">
  <xsd:schema xmlns:xsd="http://www.w3.org/2001/XMLSchema" xmlns:xs="http://www.w3.org/2001/XMLSchema" xmlns:p="http://schemas.microsoft.com/office/2006/metadata/properties" xmlns:ns3="1adb8484-6e11-45e5-a846-32b3ec9f542b" xmlns:ns4="0e78127d-a9a2-4189-a4c6-2f7c8b28db94" targetNamespace="http://schemas.microsoft.com/office/2006/metadata/properties" ma:root="true" ma:fieldsID="d2b121aab997cda894dd9a82517f7d2a" ns3:_="" ns4:_="">
    <xsd:import namespace="1adb8484-6e11-45e5-a846-32b3ec9f542b"/>
    <xsd:import namespace="0e78127d-a9a2-4189-a4c6-2f7c8b28db9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b8484-6e11-45e5-a846-32b3ec9f54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78127d-a9a2-4189-a4c6-2f7c8b28db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9C13B8-44F0-490B-BD1F-27E644009173}">
  <ds:schemaRefs>
    <ds:schemaRef ds:uri="http://purl.org/dc/elements/1.1/"/>
    <ds:schemaRef ds:uri="1adb8484-6e11-45e5-a846-32b3ec9f542b"/>
    <ds:schemaRef ds:uri="0e78127d-a9a2-4189-a4c6-2f7c8b28db94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60BF50-D250-4F0E-B991-4E4C5A1BAC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0BC953-8261-471D-8206-7BC9554C9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db8484-6e11-45e5-a846-32b3ec9f542b"/>
    <ds:schemaRef ds:uri="0e78127d-a9a2-4189-a4c6-2f7c8b28d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2294</Words>
  <Application>Microsoft Office PowerPoint</Application>
  <PresentationFormat>Widescreen</PresentationFormat>
  <Paragraphs>303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Gill Sans Nova</vt:lpstr>
      <vt:lpstr>GradientRiseVTI</vt:lpstr>
      <vt:lpstr>  as a potential car buyer,   What factors contribute to owning a car in sg?   </vt:lpstr>
      <vt:lpstr>Introduction</vt:lpstr>
      <vt:lpstr>Objectives</vt:lpstr>
      <vt:lpstr>dataset(s) used</vt:lpstr>
      <vt:lpstr>Objective of data analysis</vt:lpstr>
      <vt:lpstr>What kind of car should I buy?   Why does that matter?</vt:lpstr>
      <vt:lpstr>Explanation of insights</vt:lpstr>
      <vt:lpstr>Data Dictionary</vt:lpstr>
      <vt:lpstr>What are the most popular car brands sold over the years?  What brand should I buy?</vt:lpstr>
      <vt:lpstr>Explanation of insights</vt:lpstr>
      <vt:lpstr>What are the most popular model of cars sold?  What model should I buy? </vt:lpstr>
      <vt:lpstr>Explanation of insights</vt:lpstr>
      <vt:lpstr>How consistent are Coe Prices per Category?   What category should I stick to? </vt:lpstr>
      <vt:lpstr>Explanation of insights</vt:lpstr>
      <vt:lpstr>Data Dictionary</vt:lpstr>
      <vt:lpstr>how much road is being paved each year?   Why does that matter? </vt:lpstr>
      <vt:lpstr>Explanation of insights</vt:lpstr>
      <vt:lpstr>What is the growth of roadside facilities constructed?   Why does that matter?</vt:lpstr>
      <vt:lpstr>Explanation of insights</vt:lpstr>
      <vt:lpstr>Data Dictionary</vt:lpstr>
      <vt:lpstr>How much are fuel prices?   Why does that matter?</vt:lpstr>
      <vt:lpstr>Explanation of insights</vt:lpstr>
      <vt:lpstr>Is fuel expensive?   why?</vt:lpstr>
      <vt:lpstr>Explanation of insights</vt:lpstr>
      <vt:lpstr>How consistent are fuel prices?   When should I buy fuel?</vt:lpstr>
      <vt:lpstr>Explanation of insights</vt:lpstr>
      <vt:lpstr>Data Dictionary</vt:lpstr>
      <vt:lpstr>What accidents are most common on the road?    Why?</vt:lpstr>
      <vt:lpstr>Explanation of insights</vt:lpstr>
      <vt:lpstr>Should I purchase insurance?    when should I purchase insurance?</vt:lpstr>
      <vt:lpstr>Explanation of insights</vt:lpstr>
      <vt:lpstr>Data Dictionary</vt:lpstr>
      <vt:lpstr>Where should I park my car?   What should I look out for?</vt:lpstr>
      <vt:lpstr>Explanation of insights</vt:lpstr>
      <vt:lpstr>what are my needs for a carpark?   What type of carpark suits those needs?</vt:lpstr>
      <vt:lpstr>Explanation of insights</vt:lpstr>
      <vt:lpstr>Data Dictionary</vt:lpstr>
      <vt:lpstr>Conclusion of insights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PDAS Ca2  as a potential car buyer,  What factors contribute to owning a car in sg?   an analysis on Singapore Transport data</dc:title>
  <dc:creator>JUSTIN WONG JUIN HNG</dc:creator>
  <cp:lastModifiedBy>JUSTIN WONG JUIN HNG</cp:lastModifiedBy>
  <cp:revision>4</cp:revision>
  <dcterms:created xsi:type="dcterms:W3CDTF">2022-02-14T07:38:53Z</dcterms:created>
  <dcterms:modified xsi:type="dcterms:W3CDTF">2022-02-14T15:54:12Z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0x010100A166D7B6F2D4664FA12F53D766CE0AEE</vt:lpwstr>
  </property>
</Properties>
</file>